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6.xml" ContentType="application/vnd.openxmlformats-officedocument.presentationml.slideMaster+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wmf" ContentType="image/x-wmf"/>
  <Default Extension="xls" ContentType="application/vnd.ms-exce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9" r:id="rId5"/>
    <p:sldMasterId id="2147483722" r:id="rId6"/>
  </p:sldMasterIdLst>
  <p:notesMasterIdLst>
    <p:notesMasterId r:id="rId34"/>
  </p:notesMasterIdLst>
  <p:sldIdLst>
    <p:sldId id="256" r:id="rId7"/>
    <p:sldId id="285" r:id="rId8"/>
    <p:sldId id="286" r:id="rId9"/>
    <p:sldId id="271" r:id="rId10"/>
    <p:sldId id="272" r:id="rId11"/>
    <p:sldId id="275" r:id="rId12"/>
    <p:sldId id="261" r:id="rId13"/>
    <p:sldId id="273" r:id="rId14"/>
    <p:sldId id="281" r:id="rId15"/>
    <p:sldId id="277" r:id="rId16"/>
    <p:sldId id="279" r:id="rId17"/>
    <p:sldId id="262" r:id="rId18"/>
    <p:sldId id="257" r:id="rId19"/>
    <p:sldId id="266" r:id="rId20"/>
    <p:sldId id="292" r:id="rId21"/>
    <p:sldId id="293" r:id="rId22"/>
    <p:sldId id="284" r:id="rId23"/>
    <p:sldId id="258" r:id="rId24"/>
    <p:sldId id="267" r:id="rId25"/>
    <p:sldId id="263" r:id="rId26"/>
    <p:sldId id="264" r:id="rId27"/>
    <p:sldId id="282" r:id="rId28"/>
    <p:sldId id="287" r:id="rId29"/>
    <p:sldId id="288" r:id="rId30"/>
    <p:sldId id="289" r:id="rId31"/>
    <p:sldId id="290" r:id="rId32"/>
    <p:sldId id="291"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0" d="100"/>
          <a:sy n="50" d="100"/>
        </p:scale>
        <p:origin x="-108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76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83C484-CC27-4A2E-B13B-B8AC7244EF45}" type="datetimeFigureOut">
              <a:rPr lang="en-US" smtClean="0"/>
              <a:pPr/>
              <a:t>12/2/2011</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1F0F12-08CA-431C-90FC-3FBACD9D31A0}"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FF155984-9BBB-4815-A1A1-69B8A27E9477}" type="slidenum">
              <a:rPr lang="en-US" smtClean="0">
                <a:latin typeface="Arial" pitchFamily="34" charset="0"/>
              </a:rPr>
              <a:pPr/>
              <a:t>2</a:t>
            </a:fld>
            <a:endParaRPr lang="en-US" dirty="0" smtClean="0">
              <a:latin typeface="Arial" pitchFamily="34"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AU" dirty="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smtClean="0"/>
              <a:t>W eather forecasts</a:t>
            </a:r>
            <a:r>
              <a:rPr lang="en-US" smtClean="0"/>
              <a:t>. Meteorological models routinely assimilate observational data, from various sources including  data buoys. This is  major acehiveemnt on Indian time series measurement on real time data collelction which is a </a:t>
            </a:r>
            <a:r>
              <a:rPr lang="en-US" b="1" smtClean="0"/>
              <a:t>collecive effort of Ministry NIOT INCOIS NCAOR IMD. As secretary syas mainatnece is important that’s what we have been doing by executing very tough field operations more than 80 such activities at sea in 22 cruises</a:t>
            </a:r>
          </a:p>
          <a:p>
            <a:r>
              <a:rPr lang="en-US" b="1" smtClean="0"/>
              <a:t> we are also in the process fio dvdeloping next GEN buoy system</a:t>
            </a:r>
          </a:p>
          <a:p>
            <a:endParaRPr lang="en-US" smtClean="0"/>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34FEFA6-A490-4B8B-8EC1-B00AE0AD1944}" type="slidenum">
              <a:rPr lang="en-US" smtClean="0"/>
              <a:pPr>
                <a:defRPr/>
              </a:pPr>
              <a:t>4</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IN" smtClean="0"/>
          </a:p>
        </p:txBody>
      </p:sp>
      <p:sp>
        <p:nvSpPr>
          <p:cNvPr id="37892" name="Date Placeholder 3"/>
          <p:cNvSpPr>
            <a:spLocks noGrp="1"/>
          </p:cNvSpPr>
          <p:nvPr>
            <p:ph type="dt" sz="quarter" idx="1"/>
          </p:nvPr>
        </p:nvSpPr>
        <p:spPr/>
        <p:txBody>
          <a:bodyPr/>
          <a:lstStyle/>
          <a:p>
            <a:pPr>
              <a:defRPr/>
            </a:pPr>
            <a:fld id="{655B9BAD-2BB4-4F10-9FB7-F6ADC37AC95F}" type="datetime5">
              <a:rPr lang="en-US" smtClean="0"/>
              <a:pPr>
                <a:defRPr/>
              </a:pPr>
              <a:t>2-Dec-11</a:t>
            </a:fld>
            <a:endParaRPr lang="en-US" smtClean="0"/>
          </a:p>
        </p:txBody>
      </p:sp>
      <p:sp>
        <p:nvSpPr>
          <p:cNvPr id="37893" name="Footer Placeholder 4"/>
          <p:cNvSpPr>
            <a:spLocks noGrp="1"/>
          </p:cNvSpPr>
          <p:nvPr>
            <p:ph type="ftr" sz="quarter" idx="4"/>
          </p:nvPr>
        </p:nvSpPr>
        <p:spPr/>
        <p:txBody>
          <a:bodyPr/>
          <a:lstStyle/>
          <a:p>
            <a:pPr>
              <a:defRPr/>
            </a:pPr>
            <a:r>
              <a:rPr lang="en-US" smtClean="0"/>
              <a:t>PMC- OCTOBER 2011</a:t>
            </a:r>
          </a:p>
        </p:txBody>
      </p:sp>
      <p:sp>
        <p:nvSpPr>
          <p:cNvPr id="37894" name="Slide Number Placeholder 5"/>
          <p:cNvSpPr>
            <a:spLocks noGrp="1"/>
          </p:cNvSpPr>
          <p:nvPr>
            <p:ph type="sldNum" sz="quarter" idx="5"/>
          </p:nvPr>
        </p:nvSpPr>
        <p:spPr/>
        <p:txBody>
          <a:bodyPr/>
          <a:lstStyle/>
          <a:p>
            <a:pPr>
              <a:defRPr/>
            </a:pPr>
            <a:fld id="{1E44348F-7475-47BD-A120-F4CFE13774E2}" type="slidenum">
              <a:rPr lang="en-US" smtClean="0"/>
              <a:pPr>
                <a:defRPr/>
              </a:pPr>
              <a:t>5</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IN" smtClean="0"/>
          </a:p>
        </p:txBody>
      </p:sp>
      <p:sp>
        <p:nvSpPr>
          <p:cNvPr id="13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5A79D3E-BD0A-4393-AEB0-33FD41598799}" type="slidenum">
              <a:rPr lang="en-US"/>
              <a:pPr fontAlgn="base">
                <a:spcBef>
                  <a:spcPct val="0"/>
                </a:spcBef>
                <a:spcAft>
                  <a:spcPct val="0"/>
                </a:spcAft>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8822A4EA-FA59-4ACE-90E4-7290B369125B}" type="slidenum">
              <a:rPr lang="en-US" smtClean="0"/>
              <a:pPr/>
              <a:t>16</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63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43361E1-5008-4B21-97B9-E140BF564532}" type="slidenum">
              <a:rPr lang="en-US"/>
              <a:pPr fontAlgn="base">
                <a:spcBef>
                  <a:spcPct val="0"/>
                </a:spcBef>
                <a:spcAft>
                  <a:spcPct val="0"/>
                </a:spcAft>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C67766E-1D11-411C-A33F-455BCE1FF248}" type="datetimeFigureOut">
              <a:rPr lang="en-IN" smtClean="0"/>
              <a:pPr/>
              <a:t>02-12-2011</a:t>
            </a:fld>
            <a:endParaRPr lang="en-IN"/>
          </a:p>
        </p:txBody>
      </p:sp>
      <p:sp>
        <p:nvSpPr>
          <p:cNvPr id="19" name="Footer Placeholder 18"/>
          <p:cNvSpPr>
            <a:spLocks noGrp="1"/>
          </p:cNvSpPr>
          <p:nvPr>
            <p:ph type="ftr" sz="quarter" idx="11"/>
          </p:nvPr>
        </p:nvSpPr>
        <p:spPr/>
        <p:txBody>
          <a:bodyPr/>
          <a:lstStyle/>
          <a:p>
            <a:endParaRPr lang="en-IN"/>
          </a:p>
        </p:txBody>
      </p:sp>
      <p:sp>
        <p:nvSpPr>
          <p:cNvPr id="27" name="Slide Number Placeholder 26"/>
          <p:cNvSpPr>
            <a:spLocks noGrp="1"/>
          </p:cNvSpPr>
          <p:nvPr>
            <p:ph type="sldNum" sz="quarter" idx="12"/>
          </p:nvPr>
        </p:nvSpPr>
        <p:spPr/>
        <p:txBody>
          <a:bodyPr/>
          <a:lstStyle/>
          <a:p>
            <a:fld id="{F951BF1C-2D11-4954-8018-B3487B671B27}"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C67766E-1D11-411C-A33F-455BCE1FF248}" type="datetimeFigureOut">
              <a:rPr lang="en-IN" smtClean="0"/>
              <a:pPr/>
              <a:t>02-12-2011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951BF1C-2D11-4954-8018-B3487B671B27}"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C67766E-1D11-411C-A33F-455BCE1FF248}" type="datetimeFigureOut">
              <a:rPr lang="en-IN" smtClean="0"/>
              <a:pPr/>
              <a:t>02-12-2011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951BF1C-2D11-4954-8018-B3487B671B27}" type="slidenum">
              <a:rPr lang="en-IN" smtClean="0"/>
              <a:pPr/>
              <a:t>‹#›</a:t>
            </a:fld>
            <a:endParaRPr lang="en-I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90FC5C1-8DF5-4B39-8AE1-74194B9DB190}" type="datetimeFigureOut">
              <a:rPr lang="en-US"/>
              <a:pPr>
                <a:defRPr/>
              </a:pPr>
              <a:t>12/2/2011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FC1A31-2B7E-4051-A5BB-615AE8722833}"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2155B13-050E-4E59-9728-C74C4814F0CF}" type="datetimeFigureOut">
              <a:rPr lang="en-US"/>
              <a:pPr>
                <a:defRPr/>
              </a:pPr>
              <a:t>12/2/2011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34EE85-1210-4A55-A6DE-F9D7AECB6802}"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36D3EA6-10F8-4DB9-B0BD-5183FF11C282}" type="datetimeFigureOut">
              <a:rPr lang="en-US"/>
              <a:pPr>
                <a:defRPr/>
              </a:pPr>
              <a:t>12/2/2011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78DE808-AF62-49A6-B59E-F7B956D02250}"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D27B753-D151-41FA-867C-769207163691}" type="datetimeFigureOut">
              <a:rPr lang="en-US"/>
              <a:pPr>
                <a:defRPr/>
              </a:pPr>
              <a:t>12/2/2011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5CA08F3-36B8-46A4-BB79-9585D21E15EC}"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2613297-6602-40D1-86F4-DE155432ABB7}" type="datetimeFigureOut">
              <a:rPr lang="en-US"/>
              <a:pPr>
                <a:defRPr/>
              </a:pPr>
              <a:t>12/2/2011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21A8C4D-C987-4650-B764-55714D9E4B82}"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220E3FF-DE72-481A-9581-D6253AA9C4E2}" type="datetimeFigureOut">
              <a:rPr lang="en-US"/>
              <a:pPr>
                <a:defRPr/>
              </a:pPr>
              <a:t>12/2/2011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9E3250D-D98A-409B-9922-670C6C7B9BDB}"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A878865-BB5B-4F4F-B1DA-957D6FAD0CFF}" type="datetimeFigureOut">
              <a:rPr lang="en-US"/>
              <a:pPr>
                <a:defRPr/>
              </a:pPr>
              <a:t>12/2/2011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FD38994-3555-46A1-8618-B802855EE0F1}"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07D7554-F324-4775-903D-D1DF6F287000}" type="datetimeFigureOut">
              <a:rPr lang="en-US"/>
              <a:pPr>
                <a:defRPr/>
              </a:pPr>
              <a:t>12/2/2011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4187506-3847-4251-A758-A302FC3204A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C67766E-1D11-411C-A33F-455BCE1FF248}" type="datetimeFigureOut">
              <a:rPr lang="en-IN" smtClean="0"/>
              <a:pPr/>
              <a:t>02-12-2011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951BF1C-2D11-4954-8018-B3487B671B27}" type="slidenum">
              <a:rPr lang="en-IN" smtClean="0"/>
              <a:pPr/>
              <a:t>‹#›</a:t>
            </a:fld>
            <a:endParaRPr lang="en-I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3594B08-3BAF-4DD5-BF9B-28689E1EAD16}" type="datetimeFigureOut">
              <a:rPr lang="en-US"/>
              <a:pPr>
                <a:defRPr/>
              </a:pPr>
              <a:t>12/2/2011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71B2018-02D9-4771-9903-79E2734D9686}"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25B065F-4EC8-4D51-B17B-099F330FF57F}" type="datetimeFigureOut">
              <a:rPr lang="en-US"/>
              <a:pPr>
                <a:defRPr/>
              </a:pPr>
              <a:t>12/2/2011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2908E36-640D-4F6F-BF48-9C37585F85E2}"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BDA8AF3-CBF6-4F55-B575-EF1E7840E1D0}" type="datetimeFigureOut">
              <a:rPr lang="en-US"/>
              <a:pPr>
                <a:defRPr/>
              </a:pPr>
              <a:t>12/2/2011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8A6996D-3BE4-4395-8E23-37DB17C7E781}"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28ABD7B-0323-42D2-A1FE-5DBB3178A361}" type="datetimeFigureOut">
              <a:rPr lang="en-US"/>
              <a:pPr>
                <a:defRPr/>
              </a:pPr>
              <a:t>12/2/2011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24C62FD-D2F7-4CE3-AA07-A7A035CEA1FF}"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EF5CE9E-CB9B-45A0-AEC9-E5AB659BA293}" type="datetimeFigureOut">
              <a:rPr lang="en-US"/>
              <a:pPr>
                <a:defRPr/>
              </a:pPr>
              <a:t>12/2/2011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A2BE6B3-B116-46DC-92B9-FBF4D57AE5FA}"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0A9003E-3219-4F1D-A7AE-EAE1C4750262}" type="datetimeFigureOut">
              <a:rPr lang="en-US"/>
              <a:pPr>
                <a:defRPr/>
              </a:pPr>
              <a:t>12/2/2011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F2AB11-724D-46C0-8DC6-4DFE387A98AD}"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6E9D8F8-DAB5-4D5F-B6B1-86F026BCF6DA}" type="datetimeFigureOut">
              <a:rPr lang="en-US"/>
              <a:pPr>
                <a:defRPr/>
              </a:pPr>
              <a:t>12/2/2011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F8F92C5-818B-4282-BDEF-4006C64D06F5}"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7A03010-8E2A-4C5D-BF44-834AD606D987}" type="datetimeFigureOut">
              <a:rPr lang="en-US"/>
              <a:pPr>
                <a:defRPr/>
              </a:pPr>
              <a:t>12/2/2011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13214CC-0720-41C4-AE29-253B59DE49E5}"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E0E34AB-E904-43EC-98A4-1F4221C27CF9}" type="datetimeFigureOut">
              <a:rPr lang="en-US"/>
              <a:pPr>
                <a:defRPr/>
              </a:pPr>
              <a:t>12/2/2011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7403841-B636-4E3F-B3FE-5568F065D1FD}"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B97718E-96A2-4C81-B1FD-59DBA563074F}" type="datetimeFigureOut">
              <a:rPr lang="en-US"/>
              <a:pPr>
                <a:defRPr/>
              </a:pPr>
              <a:t>12/2/2011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A3C77B2-08EC-4407-992F-4F5355AD6C3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C67766E-1D11-411C-A33F-455BCE1FF248}" type="datetimeFigureOut">
              <a:rPr lang="en-IN" smtClean="0"/>
              <a:pPr/>
              <a:t>02-12-2011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951BF1C-2D11-4954-8018-B3487B671B27}"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ECA88A2-1491-414F-B67D-B9D27768F535}" type="datetimeFigureOut">
              <a:rPr lang="en-US"/>
              <a:pPr>
                <a:defRPr/>
              </a:pPr>
              <a:t>12/2/2011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34779A5-E749-4CEC-8F4F-2169518347F9}"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02259F4-7CED-45DF-89DD-D2DE6BAD07E9}" type="datetimeFigureOut">
              <a:rPr lang="en-US"/>
              <a:pPr>
                <a:defRPr/>
              </a:pPr>
              <a:t>12/2/2011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8AA17EB-C9A6-45A5-8A06-9C6F414BC1B0}"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A7075FD-2325-49F8-B239-888E4CCFC6AA}" type="datetimeFigureOut">
              <a:rPr lang="en-US"/>
              <a:pPr>
                <a:defRPr/>
              </a:pPr>
              <a:t>12/2/2011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D919E30-2ADF-43FA-A340-2E8DDA3B9CCC}"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DE115A3-F5BD-499D-962B-F7A0C8633D83}" type="datetimeFigureOut">
              <a:rPr lang="en-US"/>
              <a:pPr>
                <a:defRPr/>
              </a:pPr>
              <a:t>12/2/2011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B989BAD-0327-4206-9B92-B8A325AAF0FB}"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0825" cy="6850063"/>
            <a:chOff x="0" y="0"/>
            <a:chExt cx="5758" cy="4315"/>
          </a:xfrm>
        </p:grpSpPr>
        <p:grpSp>
          <p:nvGrpSpPr>
            <p:cNvPr id="3"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w="9525">
                <a:noFill/>
                <a:round/>
                <a:headEnd/>
                <a:tailEnd/>
              </a:ln>
            </p:spPr>
            <p:txBody>
              <a:bodyPr/>
              <a:lstStyle/>
              <a:p>
                <a:endParaRPr lang="en-IN"/>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7" name="Freeform 10"/>
            <p:cNvSpPr>
              <a:spLocks/>
            </p:cNvSpPr>
            <p:nvPr/>
          </p:nvSpPr>
          <p:spPr bwMode="hidden">
            <a:xfrm>
              <a:off x="0" y="0"/>
              <a:ext cx="5758" cy="1776"/>
            </a:xfrm>
            <a:custGeom>
              <a:avLst/>
              <a:gdLst>
                <a:gd name="T0" fmla="*/ 0 w 5740"/>
                <a:gd name="T1" fmla="*/ 0 h 1906"/>
                <a:gd name="T2" fmla="*/ 0 w 5740"/>
                <a:gd name="T3" fmla="*/ 1339 h 1906"/>
                <a:gd name="T4" fmla="*/ 5830 w 5740"/>
                <a:gd name="T5" fmla="*/ 1339 h 1906"/>
                <a:gd name="T6" fmla="*/ 583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en-IN"/>
            </a:p>
          </p:txBody>
        </p:sp>
      </p:grpSp>
      <p:sp>
        <p:nvSpPr>
          <p:cNvPr id="20491"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20492"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AD73F022-F070-4A5B-9608-F86D348429C3}"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1C6E51AC-5FAD-465E-B6D9-F3DF4609CAFD}"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693541AF-4AC0-40F4-BEDB-31288C031BF3}"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D3E8E670-3D4B-4098-A4A0-CFA152923664}"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26D6FDA7-955D-4D5D-8141-9D3CA13FBB0F}"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1CB8EFEB-55EA-4B3D-AB4C-8E27303E10F5}"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C67766E-1D11-411C-A33F-455BCE1FF248}" type="datetimeFigureOut">
              <a:rPr lang="en-IN" smtClean="0"/>
              <a:pPr/>
              <a:t>02-12-2011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951BF1C-2D11-4954-8018-B3487B671B27}" type="slidenum">
              <a:rPr lang="en-IN" smtClean="0"/>
              <a:pPr/>
              <a:t>‹#›</a:t>
            </a:fld>
            <a:endParaRPr lang="en-IN"/>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C0AFE04E-841A-4DD9-A854-54BA50CDCB07}" type="slidenum">
              <a:rPr lang="en-US"/>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4E9228F6-D88B-46F1-9F52-2F602066F15F}"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0D864E2B-C775-479B-80C2-ACC30C3B376C}"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9E5B0484-B404-4A91-8C76-354B14682515}"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97006085-69B9-4187-8D1C-340731930C84}"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FC623128-E804-4B7C-86D7-F106C2386822}"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0825" cy="6850063"/>
            <a:chOff x="0" y="0"/>
            <a:chExt cx="5758" cy="4315"/>
          </a:xfrm>
        </p:grpSpPr>
        <p:grpSp>
          <p:nvGrpSpPr>
            <p:cNvPr id="3"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w="9525">
                <a:noFill/>
                <a:round/>
                <a:headEnd/>
                <a:tailEnd/>
              </a:ln>
            </p:spPr>
            <p:txBody>
              <a:bodyPr/>
              <a:lstStyle/>
              <a:p>
                <a:pPr>
                  <a:defRPr/>
                </a:pPr>
                <a:endParaRPr lang="en-IN"/>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7" name="Freeform 10"/>
            <p:cNvSpPr>
              <a:spLocks/>
            </p:cNvSpPr>
            <p:nvPr/>
          </p:nvSpPr>
          <p:spPr bwMode="hidden">
            <a:xfrm>
              <a:off x="0" y="0"/>
              <a:ext cx="5758" cy="1776"/>
            </a:xfrm>
            <a:custGeom>
              <a:avLst/>
              <a:gdLst>
                <a:gd name="T0" fmla="*/ 0 w 5740"/>
                <a:gd name="T1" fmla="*/ 0 h 1906"/>
                <a:gd name="T2" fmla="*/ 0 w 5740"/>
                <a:gd name="T3" fmla="*/ 1339 h 1906"/>
                <a:gd name="T4" fmla="*/ 5830 w 5740"/>
                <a:gd name="T5" fmla="*/ 1339 h 1906"/>
                <a:gd name="T6" fmla="*/ 583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IN"/>
            </a:p>
          </p:txBody>
        </p:sp>
      </p:grpSp>
      <p:sp>
        <p:nvSpPr>
          <p:cNvPr id="20491"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20492"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E2EC5877-D2F6-4EBD-9788-AB606035D6B0}"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C230A20D-640C-4A5F-9679-AC8CC7E9250D}"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5B41A180-F82F-4711-8525-FB72BADDC0B4}"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50448C3F-56B9-4189-AE79-2AF389B08067}"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C67766E-1D11-411C-A33F-455BCE1FF248}" type="datetimeFigureOut">
              <a:rPr lang="en-IN" smtClean="0"/>
              <a:pPr/>
              <a:t>02-12-2011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F951BF1C-2D11-4954-8018-B3487B671B27}" type="slidenum">
              <a:rPr lang="en-IN" smtClean="0"/>
              <a:pPr/>
              <a:t>‹#›</a:t>
            </a:fld>
            <a:endParaRPr lang="en-IN"/>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73D6975E-D124-499C-8338-9CEC0945DABC}"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E7C655A8-D809-4070-B997-CC537EC3E5E2}"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D25A710B-C255-4870-878C-AB419894D6B2}" type="slidenum">
              <a:rPr lang="en-US"/>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48099B11-EDF9-4450-87DC-19095F00E5A7}"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7DF5588D-BA81-4583-8E18-3882CBFE4A8C}"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A9B41CE0-DB55-47A7-B73A-236701EA612C}"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AC6A4181-4E53-48EE-8A42-B65387A91091}"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23EC8F9A-8FD7-4DA4-B6A8-7E6C795A0BB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2438400"/>
            <a:ext cx="9009063" cy="1052513"/>
            <a:chOff x="0" y="1536"/>
            <a:chExt cx="5675" cy="663"/>
          </a:xfrm>
        </p:grpSpPr>
        <p:grpSp>
          <p:nvGrpSpPr>
            <p:cNvPr id="3"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defRPr/>
                </a:pPr>
                <a:endParaRPr lang="en-IN"/>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en-IN"/>
              </a:p>
            </p:txBody>
          </p:sp>
        </p:grpSp>
        <p:grpSp>
          <p:nvGrpSpPr>
            <p:cNvPr id="4"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defRPr/>
                </a:pPr>
                <a:endParaRPr lang="en-IN"/>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en-IN"/>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en-IN"/>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defRPr/>
              </a:pPr>
              <a:endParaRPr lang="en-IN"/>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IN"/>
            </a:p>
          </p:txBody>
        </p:sp>
      </p:grpSp>
      <p:sp>
        <p:nvSpPr>
          <p:cNvPr id="58380" name="Rectangle 12"/>
          <p:cNvSpPr>
            <a:spLocks noGrp="1" noChangeArrowheads="1"/>
          </p:cNvSpPr>
          <p:nvPr>
            <p:ph type="ctrTitle"/>
          </p:nvPr>
        </p:nvSpPr>
        <p:spPr>
          <a:xfrm>
            <a:off x="990600" y="1676400"/>
            <a:ext cx="7772400" cy="1462088"/>
          </a:xfrm>
        </p:spPr>
        <p:txBody>
          <a:bodyPr/>
          <a:lstStyle>
            <a:lvl1pPr>
              <a:defRPr/>
            </a:lvl1pPr>
          </a:lstStyle>
          <a:p>
            <a:r>
              <a:rPr lang="en-US"/>
              <a:t>Click to edit Master title style</a:t>
            </a:r>
          </a:p>
        </p:txBody>
      </p:sp>
      <p:sp>
        <p:nvSpPr>
          <p:cNvPr id="58381"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9B03A81C-6BD4-4606-B1A2-737136510A59}" type="slidenum">
              <a:rPr lang="en-US"/>
              <a:pPr>
                <a:defRPr/>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30CFAD4A-E28C-4D66-BB60-98C33D65985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9C67766E-1D11-411C-A33F-455BCE1FF248}" type="datetimeFigureOut">
              <a:rPr lang="en-IN" smtClean="0"/>
              <a:pPr/>
              <a:t>02-12-2011</a:t>
            </a:fld>
            <a:endParaRPr lang="en-IN"/>
          </a:p>
        </p:txBody>
      </p:sp>
      <p:sp>
        <p:nvSpPr>
          <p:cNvPr id="8" name="Slide Number Placeholder 7"/>
          <p:cNvSpPr>
            <a:spLocks noGrp="1"/>
          </p:cNvSpPr>
          <p:nvPr>
            <p:ph type="sldNum" sz="quarter" idx="11"/>
          </p:nvPr>
        </p:nvSpPr>
        <p:spPr/>
        <p:txBody>
          <a:bodyPr/>
          <a:lstStyle/>
          <a:p>
            <a:fld id="{F951BF1C-2D11-4954-8018-B3487B671B27}" type="slidenum">
              <a:rPr lang="en-IN" smtClean="0"/>
              <a:pPr/>
              <a:t>‹#›</a:t>
            </a:fld>
            <a:endParaRPr lang="en-IN"/>
          </a:p>
        </p:txBody>
      </p:sp>
      <p:sp>
        <p:nvSpPr>
          <p:cNvPr id="9" name="Footer Placeholder 8"/>
          <p:cNvSpPr>
            <a:spLocks noGrp="1"/>
          </p:cNvSpPr>
          <p:nvPr>
            <p:ph type="ftr" sz="quarter" idx="12"/>
          </p:nvPr>
        </p:nvSpPr>
        <p:spPr/>
        <p:txBody>
          <a:bodyPr/>
          <a:lstStyle/>
          <a:p>
            <a:endParaRPr lang="en-IN"/>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67BBCA99-59E5-4101-9F2F-D3E82217A1CD}" type="slidenum">
              <a:rPr lang="en-US"/>
              <a:pPr>
                <a:defRPr/>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03E05E8E-4F03-44FE-9D2F-0E5CF82D075C}" type="slidenum">
              <a:rPr lang="en-US"/>
              <a:pPr>
                <a:defRPr/>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F175B743-D511-4936-85B2-1C8B291FD648}" type="slidenum">
              <a:rPr lang="en-US"/>
              <a:pPr>
                <a:defRPr/>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73BB7088-8448-4042-89BB-543B35FB8C46}" type="slidenum">
              <a:rPr lang="en-US"/>
              <a:pPr>
                <a:defRPr/>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57A0149A-B36C-4636-9B02-68F96E8B6804}" type="slidenum">
              <a:rPr lang="en-US"/>
              <a:pPr>
                <a:defRPr/>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D3EFEFDE-0E7E-4509-9ABB-6DFCEF0A83D1}" type="slidenum">
              <a:rPr lang="en-US"/>
              <a:pPr>
                <a:defRPr/>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D85D0B18-9C5F-490C-90FF-39867DC32321}" type="slidenum">
              <a:rPr lang="en-US"/>
              <a:pPr>
                <a:defRPr/>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333C444B-CCE5-4A3C-B3E0-6CEAA36EB42C}" type="slidenum">
              <a:rPr lang="en-US"/>
              <a:pPr>
                <a:defRPr/>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B239DF81-2651-4465-A392-CAE5DE15728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67766E-1D11-411C-A33F-455BCE1FF248}" type="datetimeFigureOut">
              <a:rPr lang="en-IN" smtClean="0"/>
              <a:pPr/>
              <a:t>02-12-2011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F951BF1C-2D11-4954-8018-B3487B671B27}"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C67766E-1D11-411C-A33F-455BCE1FF248}" type="datetimeFigureOut">
              <a:rPr lang="en-IN" smtClean="0"/>
              <a:pPr/>
              <a:t>02-12-2011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a:xfrm>
            <a:off x="8156448" y="6422064"/>
            <a:ext cx="762000" cy="365125"/>
          </a:xfrm>
        </p:spPr>
        <p:txBody>
          <a:bodyPr/>
          <a:lstStyle/>
          <a:p>
            <a:fld id="{F951BF1C-2D11-4954-8018-B3487B671B27}"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9C67766E-1D11-411C-A33F-455BCE1FF248}" type="datetimeFigureOut">
              <a:rPr lang="en-IN" smtClean="0"/>
              <a:pPr/>
              <a:t>02-12-2011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951BF1C-2D11-4954-8018-B3487B671B27}"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9C67766E-1D11-411C-A33F-455BCE1FF248}" type="datetimeFigureOut">
              <a:rPr lang="en-IN" smtClean="0"/>
              <a:pPr/>
              <a:t>02-12-2011</a:t>
            </a:fld>
            <a:endParaRPr lang="en-IN"/>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IN"/>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F951BF1C-2D11-4954-8018-B3487B671B27}" type="slidenum">
              <a:rPr lang="en-IN" smtClean="0"/>
              <a:pPr/>
              <a:t>‹#›</a:t>
            </a:fld>
            <a:endParaRPr lang="en-IN"/>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7DECC092-4CB3-4870-8EEE-2FD493DAD196}" type="datetimeFigureOut">
              <a:rPr lang="en-US"/>
              <a:pPr>
                <a:defRPr/>
              </a:pPr>
              <a:t>12/2/2011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76B9655B-0074-4F52-B393-1D97DB8230C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9CBAA998-625C-470F-8FB5-3697F4CD03F6}" type="datetimeFigureOut">
              <a:rPr lang="en-US"/>
              <a:pPr>
                <a:defRPr/>
              </a:pPr>
              <a:t>12/2/2011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C1554BBB-F2A0-4106-8912-F447C8C4BF9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pattFill prst="pct5">
          <a:fgClr>
            <a:schemeClr val="bg2">
              <a:lumMod val="10000"/>
              <a:lumOff val="90000"/>
            </a:schemeClr>
          </a:fgClr>
          <a:bgClr>
            <a:schemeClr val="bg1"/>
          </a:bgClr>
        </a:patt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9459"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5212CB8D-3687-4E55-9185-6D19E9D054E4}" type="slidenum">
              <a:rPr lang="en-US"/>
              <a:pPr>
                <a:defRPr/>
              </a:pPr>
              <a:t>‹#›</a:t>
            </a:fld>
            <a:endParaRPr lang="en-US"/>
          </a:p>
        </p:txBody>
      </p:sp>
      <p:grpSp>
        <p:nvGrpSpPr>
          <p:cNvPr id="2" name="Group 4"/>
          <p:cNvGrpSpPr>
            <a:grpSpLocks/>
          </p:cNvGrpSpPr>
          <p:nvPr/>
        </p:nvGrpSpPr>
        <p:grpSpPr bwMode="auto">
          <a:xfrm>
            <a:off x="0" y="0"/>
            <a:ext cx="9140825" cy="6850063"/>
            <a:chOff x="0" y="0"/>
            <a:chExt cx="5758" cy="4315"/>
          </a:xfrm>
        </p:grpSpPr>
        <p:grpSp>
          <p:nvGrpSpPr>
            <p:cNvPr id="3" name="Group 5"/>
            <p:cNvGrpSpPr>
              <a:grpSpLocks/>
            </p:cNvGrpSpPr>
            <p:nvPr userDrawn="1"/>
          </p:nvGrpSpPr>
          <p:grpSpPr bwMode="auto">
            <a:xfrm>
              <a:off x="1728" y="2230"/>
              <a:ext cx="4027" cy="2085"/>
              <a:chOff x="1728" y="2230"/>
              <a:chExt cx="4027" cy="2085"/>
            </a:xfrm>
          </p:grpSpPr>
          <p:sp>
            <p:nvSpPr>
              <p:cNvPr id="19462"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p>
            </p:txBody>
          </p:sp>
          <p:sp>
            <p:nvSpPr>
              <p:cNvPr id="19463"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p>
            </p:txBody>
          </p:sp>
          <p:sp>
            <p:nvSpPr>
              <p:cNvPr id="19464"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w="9525">
                <a:noFill/>
                <a:round/>
                <a:headEnd/>
                <a:tailEnd/>
              </a:ln>
            </p:spPr>
            <p:txBody>
              <a:bodyPr/>
              <a:lstStyle/>
              <a:p>
                <a:endParaRPr lang="en-IN"/>
              </a:p>
            </p:txBody>
          </p:sp>
          <p:sp>
            <p:nvSpPr>
              <p:cNvPr id="19466"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p>
            </p:txBody>
          </p:sp>
        </p:grpSp>
        <p:sp>
          <p:nvSpPr>
            <p:cNvPr id="19467"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1034" name="Freeform 12"/>
            <p:cNvSpPr>
              <a:spLocks/>
            </p:cNvSpPr>
            <p:nvPr/>
          </p:nvSpPr>
          <p:spPr bwMode="hidden">
            <a:xfrm>
              <a:off x="0" y="0"/>
              <a:ext cx="5758" cy="1776"/>
            </a:xfrm>
            <a:custGeom>
              <a:avLst/>
              <a:gdLst>
                <a:gd name="T0" fmla="*/ 0 w 5740"/>
                <a:gd name="T1" fmla="*/ 0 h 1906"/>
                <a:gd name="T2" fmla="*/ 0 w 5740"/>
                <a:gd name="T3" fmla="*/ 1339 h 1906"/>
                <a:gd name="T4" fmla="*/ 5830 w 5740"/>
                <a:gd name="T5" fmla="*/ 1339 h 1906"/>
                <a:gd name="T6" fmla="*/ 583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en-IN"/>
            </a:p>
          </p:txBody>
        </p:sp>
      </p:grpSp>
      <p:sp>
        <p:nvSpPr>
          <p:cNvPr id="19469"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470"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endParaRPr lang="en-US"/>
          </a:p>
        </p:txBody>
      </p:sp>
      <p:sp>
        <p:nvSpPr>
          <p:cNvPr id="19471"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pattFill prst="pct5">
          <a:fgClr>
            <a:schemeClr val="bg2">
              <a:lumMod val="10000"/>
              <a:lumOff val="90000"/>
            </a:schemeClr>
          </a:fgClr>
          <a:bgClr>
            <a:schemeClr val="bg1"/>
          </a:bgClr>
        </a:patt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9459"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3F8CC7A2-C8C6-4AAC-AA1B-3CE7C22F45D7}" type="slidenum">
              <a:rPr lang="en-US"/>
              <a:pPr>
                <a:defRPr/>
              </a:pPr>
              <a:t>‹#›</a:t>
            </a:fld>
            <a:endParaRPr lang="en-US"/>
          </a:p>
        </p:txBody>
      </p:sp>
      <p:grpSp>
        <p:nvGrpSpPr>
          <p:cNvPr id="2" name="Group 4"/>
          <p:cNvGrpSpPr>
            <a:grpSpLocks/>
          </p:cNvGrpSpPr>
          <p:nvPr/>
        </p:nvGrpSpPr>
        <p:grpSpPr bwMode="auto">
          <a:xfrm>
            <a:off x="0" y="0"/>
            <a:ext cx="9140825" cy="6850063"/>
            <a:chOff x="0" y="0"/>
            <a:chExt cx="5758" cy="4315"/>
          </a:xfrm>
        </p:grpSpPr>
        <p:grpSp>
          <p:nvGrpSpPr>
            <p:cNvPr id="3" name="Group 5"/>
            <p:cNvGrpSpPr>
              <a:grpSpLocks/>
            </p:cNvGrpSpPr>
            <p:nvPr userDrawn="1"/>
          </p:nvGrpSpPr>
          <p:grpSpPr bwMode="auto">
            <a:xfrm>
              <a:off x="1728" y="2230"/>
              <a:ext cx="4027" cy="2085"/>
              <a:chOff x="1728" y="2230"/>
              <a:chExt cx="4027" cy="2085"/>
            </a:xfrm>
          </p:grpSpPr>
          <p:sp>
            <p:nvSpPr>
              <p:cNvPr id="19462"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p>
            </p:txBody>
          </p:sp>
          <p:sp>
            <p:nvSpPr>
              <p:cNvPr id="19463"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p>
            </p:txBody>
          </p:sp>
          <p:sp>
            <p:nvSpPr>
              <p:cNvPr id="19464"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w="9525">
                <a:noFill/>
                <a:round/>
                <a:headEnd/>
                <a:tailEnd/>
              </a:ln>
            </p:spPr>
            <p:txBody>
              <a:bodyPr/>
              <a:lstStyle/>
              <a:p>
                <a:pPr>
                  <a:defRPr/>
                </a:pPr>
                <a:endParaRPr lang="en-IN"/>
              </a:p>
            </p:txBody>
          </p:sp>
          <p:sp>
            <p:nvSpPr>
              <p:cNvPr id="19466"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p>
            </p:txBody>
          </p:sp>
        </p:grpSp>
        <p:sp>
          <p:nvSpPr>
            <p:cNvPr id="19467"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1034" name="Freeform 12"/>
            <p:cNvSpPr>
              <a:spLocks/>
            </p:cNvSpPr>
            <p:nvPr/>
          </p:nvSpPr>
          <p:spPr bwMode="hidden">
            <a:xfrm>
              <a:off x="0" y="0"/>
              <a:ext cx="5758" cy="1776"/>
            </a:xfrm>
            <a:custGeom>
              <a:avLst/>
              <a:gdLst>
                <a:gd name="T0" fmla="*/ 0 w 5740"/>
                <a:gd name="T1" fmla="*/ 0 h 1906"/>
                <a:gd name="T2" fmla="*/ 0 w 5740"/>
                <a:gd name="T3" fmla="*/ 1339 h 1906"/>
                <a:gd name="T4" fmla="*/ 5830 w 5740"/>
                <a:gd name="T5" fmla="*/ 1339 h 1906"/>
                <a:gd name="T6" fmla="*/ 583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IN"/>
            </a:p>
          </p:txBody>
        </p:sp>
      </p:grpSp>
      <p:sp>
        <p:nvSpPr>
          <p:cNvPr id="19469"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470"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endParaRPr lang="en-US"/>
          </a:p>
        </p:txBody>
      </p:sp>
      <p:sp>
        <p:nvSpPr>
          <p:cNvPr id="19471"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a:defRPr/>
            </a:pPr>
            <a:endParaRPr kumimoji="1" lang="en-US" sz="2400">
              <a:latin typeface="Tahoma" pitchFamily="34" charset="0"/>
              <a:cs typeface="Arial" charset="0"/>
            </a:endParaRPr>
          </a:p>
        </p:txBody>
      </p:sp>
      <p:sp>
        <p:nvSpPr>
          <p:cNvPr id="5734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kumimoji="1" lang="en-US" sz="2400">
              <a:latin typeface="Tahoma" pitchFamily="34" charset="0"/>
              <a:cs typeface="Arial" charset="0"/>
            </a:endParaRPr>
          </a:p>
        </p:txBody>
      </p:sp>
      <p:sp>
        <p:nvSpPr>
          <p:cNvPr id="57348"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a:defRPr/>
            </a:pPr>
            <a:endParaRPr kumimoji="1" lang="en-US" sz="2400">
              <a:latin typeface="Tahoma" pitchFamily="34" charset="0"/>
              <a:cs typeface="Arial" charset="0"/>
            </a:endParaRPr>
          </a:p>
        </p:txBody>
      </p:sp>
      <p:sp>
        <p:nvSpPr>
          <p:cNvPr id="5734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kumimoji="1" lang="en-US" sz="2400">
              <a:latin typeface="Tahoma" pitchFamily="34" charset="0"/>
              <a:cs typeface="Arial" charset="0"/>
            </a:endParaRPr>
          </a:p>
        </p:txBody>
      </p:sp>
      <p:sp>
        <p:nvSpPr>
          <p:cNvPr id="5735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defRPr/>
            </a:pPr>
            <a:endParaRPr kumimoji="1" lang="en-US" sz="2400">
              <a:latin typeface="Tahoma" pitchFamily="34" charset="0"/>
              <a:cs typeface="Arial" charset="0"/>
            </a:endParaRPr>
          </a:p>
        </p:txBody>
      </p:sp>
      <p:sp>
        <p:nvSpPr>
          <p:cNvPr id="57351"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a:defRPr/>
            </a:pPr>
            <a:endParaRPr kumimoji="1" lang="en-US" sz="2400">
              <a:latin typeface="Tahoma" pitchFamily="34" charset="0"/>
              <a:cs typeface="Arial" charset="0"/>
            </a:endParaRPr>
          </a:p>
        </p:txBody>
      </p:sp>
      <p:sp>
        <p:nvSpPr>
          <p:cNvPr id="5735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kumimoji="1" lang="en-US" sz="2400">
              <a:latin typeface="Tahoma" pitchFamily="34" charset="0"/>
              <a:cs typeface="Arial" charset="0"/>
            </a:endParaRPr>
          </a:p>
        </p:txBody>
      </p:sp>
      <p:sp>
        <p:nvSpPr>
          <p:cNvPr id="3081"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82"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7355"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mn-lt"/>
                <a:cs typeface="Arial" charset="0"/>
              </a:defRPr>
            </a:lvl1pPr>
          </a:lstStyle>
          <a:p>
            <a:pPr>
              <a:defRPr/>
            </a:pPr>
            <a:endParaRPr lang="en-US"/>
          </a:p>
        </p:txBody>
      </p:sp>
      <p:sp>
        <p:nvSpPr>
          <p:cNvPr id="57356"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mn-lt"/>
                <a:cs typeface="Arial" charset="0"/>
              </a:defRPr>
            </a:lvl1pPr>
          </a:lstStyle>
          <a:p>
            <a:pPr>
              <a:defRPr/>
            </a:pPr>
            <a:endParaRPr lang="en-US"/>
          </a:p>
        </p:txBody>
      </p:sp>
      <p:sp>
        <p:nvSpPr>
          <p:cNvPr id="57357"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mn-lt"/>
                <a:cs typeface="Arial" charset="0"/>
              </a:defRPr>
            </a:lvl1pPr>
          </a:lstStyle>
          <a:p>
            <a:pPr>
              <a:defRPr/>
            </a:pPr>
            <a:fld id="{3E3D235A-374B-40AC-BBA9-27728189CF4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6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59.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hyperlink" Target="http://www.incois.gov.in/Incois/TERA_display.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wmf"/><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jpeg"/><Relationship Id="rId3" Type="http://schemas.openxmlformats.org/officeDocument/2006/relationships/notesSlide" Target="../notesSlides/notesSlide1.xml"/><Relationship Id="rId7" Type="http://schemas.openxmlformats.org/officeDocument/2006/relationships/image" Target="../media/image4.jpeg"/><Relationship Id="rId12" Type="http://schemas.openxmlformats.org/officeDocument/2006/relationships/image" Target="../media/image9.jpeg"/><Relationship Id="rId2" Type="http://schemas.openxmlformats.org/officeDocument/2006/relationships/slideLayout" Target="../slideLayouts/slideLayout52.xml"/><Relationship Id="rId1" Type="http://schemas.openxmlformats.org/officeDocument/2006/relationships/vmlDrawing" Target="../drawings/vmlDrawing1.vml"/><Relationship Id="rId6" Type="http://schemas.openxmlformats.org/officeDocument/2006/relationships/image" Target="../media/image3.jpeg"/><Relationship Id="rId11" Type="http://schemas.openxmlformats.org/officeDocument/2006/relationships/image" Target="../media/image8.emf"/><Relationship Id="rId5" Type="http://schemas.openxmlformats.org/officeDocument/2006/relationships/oleObject" Target="../embeddings/oleObject2.bin"/><Relationship Id="rId10" Type="http://schemas.openxmlformats.org/officeDocument/2006/relationships/image" Target="../media/image7.jpeg"/><Relationship Id="rId4" Type="http://schemas.openxmlformats.org/officeDocument/2006/relationships/oleObject" Target="../embeddings/oleObject1.bin"/><Relationship Id="rId9"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24.xml"/><Relationship Id="rId5" Type="http://schemas.openxmlformats.org/officeDocument/2006/relationships/image" Target="../media/image13.gif"/><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3.gi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oleObject" Target="../embeddings/Microsoft_Office_Excel_97-2003_Worksheet1.xls"/></Relationships>
</file>

<file path=ppt/slides/_rels/slide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5.gif"/><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2.xml"/><Relationship Id="rId4" Type="http://schemas.openxmlformats.org/officeDocument/2006/relationships/image" Target="../media/image13.gif"/></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9.jpe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63852" y="1785926"/>
            <a:ext cx="6480048" cy="2301240"/>
          </a:xfrm>
        </p:spPr>
        <p:txBody>
          <a:bodyPr/>
          <a:lstStyle/>
          <a:p>
            <a:pPr algn="ctr"/>
            <a:r>
              <a:rPr lang="en-US" dirty="0" err="1" smtClean="0"/>
              <a:t>OceanSITES</a:t>
            </a:r>
            <a:r>
              <a:rPr lang="en-US" dirty="0" smtClean="0"/>
              <a:t> –</a:t>
            </a:r>
            <a:br>
              <a:rPr lang="en-US" dirty="0" smtClean="0"/>
            </a:br>
            <a:r>
              <a:rPr lang="en-US" dirty="0" smtClean="0"/>
              <a:t>STATUS on NDBP</a:t>
            </a:r>
            <a:endParaRPr lang="en-IN" dirty="0"/>
          </a:p>
        </p:txBody>
      </p:sp>
      <p:sp>
        <p:nvSpPr>
          <p:cNvPr id="3" name="Text Box 4"/>
          <p:cNvSpPr txBox="1">
            <a:spLocks noChangeArrowheads="1"/>
          </p:cNvSpPr>
          <p:nvPr/>
        </p:nvSpPr>
        <p:spPr bwMode="auto">
          <a:xfrm>
            <a:off x="1071538" y="3929066"/>
            <a:ext cx="7072362" cy="1477328"/>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pPr algn="ctr">
              <a:defRPr/>
            </a:pPr>
            <a:r>
              <a:rPr lang="en-US" dirty="0" smtClean="0"/>
              <a:t>By</a:t>
            </a:r>
          </a:p>
          <a:p>
            <a:pPr algn="ctr">
              <a:defRPr/>
            </a:pPr>
            <a:r>
              <a:rPr lang="en-US" b="1" dirty="0" smtClean="0"/>
              <a:t>E. </a:t>
            </a:r>
            <a:r>
              <a:rPr lang="en-US" b="1" dirty="0" err="1" smtClean="0"/>
              <a:t>Pattabhi</a:t>
            </a:r>
            <a:r>
              <a:rPr lang="en-US" b="1" dirty="0" smtClean="0"/>
              <a:t> Rama </a:t>
            </a:r>
            <a:r>
              <a:rPr lang="en-US" b="1" dirty="0" err="1" smtClean="0"/>
              <a:t>Rao</a:t>
            </a:r>
            <a:endParaRPr lang="en-US" b="1" dirty="0" smtClean="0"/>
          </a:p>
          <a:p>
            <a:pPr algn="ctr">
              <a:defRPr/>
            </a:pPr>
            <a:r>
              <a:rPr lang="en-US" b="1" dirty="0" smtClean="0"/>
              <a:t>Head-Data and information Management Group</a:t>
            </a:r>
          </a:p>
          <a:p>
            <a:pPr algn="ctr">
              <a:defRPr/>
            </a:pPr>
            <a:r>
              <a:rPr lang="en-US" b="1" dirty="0" smtClean="0"/>
              <a:t>Indian National Centre for Ocean Information Services (INCOIS)</a:t>
            </a:r>
          </a:p>
          <a:p>
            <a:pPr algn="ctr">
              <a:defRPr/>
            </a:pPr>
            <a:r>
              <a:rPr lang="en-US" b="1" dirty="0" smtClean="0"/>
              <a:t>Hyderabad, India</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609600"/>
            <a:ext cx="4356100" cy="6105525"/>
            <a:chOff x="2502" y="2767"/>
            <a:chExt cx="7911" cy="10385"/>
          </a:xfrm>
        </p:grpSpPr>
        <p:sp>
          <p:nvSpPr>
            <p:cNvPr id="10267" name="Rectangle 3"/>
            <p:cNvSpPr>
              <a:spLocks noChangeArrowheads="1"/>
            </p:cNvSpPr>
            <p:nvPr/>
          </p:nvSpPr>
          <p:spPr bwMode="auto">
            <a:xfrm>
              <a:off x="3886" y="2767"/>
              <a:ext cx="4409" cy="425"/>
            </a:xfrm>
            <a:prstGeom prst="rect">
              <a:avLst/>
            </a:prstGeom>
            <a:solidFill>
              <a:srgbClr val="FFFF99"/>
            </a:solidFill>
            <a:ln w="9525">
              <a:solidFill>
                <a:srgbClr val="000000"/>
              </a:solidFill>
              <a:miter lim="800000"/>
              <a:headEnd/>
              <a:tailEnd/>
            </a:ln>
          </p:spPr>
          <p:txBody>
            <a:bodyPr/>
            <a:lstStyle/>
            <a:p>
              <a:pPr>
                <a:spcAft>
                  <a:spcPts val="1000"/>
                </a:spcAft>
              </a:pPr>
              <a:r>
                <a:rPr lang="en-US" sz="1000">
                  <a:latin typeface="Calibri" pitchFamily="34" charset="0"/>
                </a:rPr>
                <a:t>Design / End user requirement</a:t>
              </a:r>
              <a:endParaRPr lang="en-US"/>
            </a:p>
          </p:txBody>
        </p:sp>
        <p:sp>
          <p:nvSpPr>
            <p:cNvPr id="10268" name="Rectangle 4"/>
            <p:cNvSpPr>
              <a:spLocks noChangeArrowheads="1"/>
            </p:cNvSpPr>
            <p:nvPr/>
          </p:nvSpPr>
          <p:spPr bwMode="auto">
            <a:xfrm>
              <a:off x="4439" y="3285"/>
              <a:ext cx="3142" cy="352"/>
            </a:xfrm>
            <a:prstGeom prst="rect">
              <a:avLst/>
            </a:prstGeom>
            <a:solidFill>
              <a:srgbClr val="FFFF99"/>
            </a:solidFill>
            <a:ln w="9525">
              <a:solidFill>
                <a:srgbClr val="000000"/>
              </a:solidFill>
              <a:miter lim="800000"/>
              <a:headEnd/>
              <a:tailEnd/>
            </a:ln>
          </p:spPr>
          <p:txBody>
            <a:bodyPr/>
            <a:lstStyle/>
            <a:p>
              <a:pPr>
                <a:spcAft>
                  <a:spcPts val="1000"/>
                </a:spcAft>
              </a:pPr>
              <a:r>
                <a:rPr lang="en-US" sz="1000">
                  <a:latin typeface="Calibri" pitchFamily="34" charset="0"/>
                </a:rPr>
                <a:t>Ordering and Procurement</a:t>
              </a:r>
              <a:endParaRPr lang="en-US"/>
            </a:p>
          </p:txBody>
        </p:sp>
        <p:sp>
          <p:nvSpPr>
            <p:cNvPr id="10269" name="Rectangle 5"/>
            <p:cNvSpPr>
              <a:spLocks noChangeArrowheads="1"/>
            </p:cNvSpPr>
            <p:nvPr/>
          </p:nvSpPr>
          <p:spPr bwMode="auto">
            <a:xfrm>
              <a:off x="3747" y="3934"/>
              <a:ext cx="4566" cy="327"/>
            </a:xfrm>
            <a:prstGeom prst="rect">
              <a:avLst/>
            </a:prstGeom>
            <a:solidFill>
              <a:srgbClr val="FFFF99"/>
            </a:solidFill>
            <a:ln w="9525">
              <a:solidFill>
                <a:srgbClr val="000000"/>
              </a:solidFill>
              <a:miter lim="800000"/>
              <a:headEnd/>
              <a:tailEnd/>
            </a:ln>
          </p:spPr>
          <p:txBody>
            <a:bodyPr/>
            <a:lstStyle/>
            <a:p>
              <a:pPr>
                <a:spcAft>
                  <a:spcPts val="1000"/>
                </a:spcAft>
              </a:pPr>
              <a:r>
                <a:rPr lang="en-US" sz="900">
                  <a:latin typeface="Calibri" pitchFamily="34" charset="0"/>
                </a:rPr>
                <a:t>Checking, Trial test and accepting the component</a:t>
              </a:r>
              <a:endParaRPr lang="en-US"/>
            </a:p>
          </p:txBody>
        </p:sp>
        <p:sp>
          <p:nvSpPr>
            <p:cNvPr id="10270" name="Rectangle 6"/>
            <p:cNvSpPr>
              <a:spLocks noChangeArrowheads="1"/>
            </p:cNvSpPr>
            <p:nvPr/>
          </p:nvSpPr>
          <p:spPr bwMode="auto">
            <a:xfrm>
              <a:off x="4984" y="4609"/>
              <a:ext cx="1800" cy="392"/>
            </a:xfrm>
            <a:prstGeom prst="rect">
              <a:avLst/>
            </a:prstGeom>
            <a:solidFill>
              <a:srgbClr val="FFFF99"/>
            </a:solidFill>
            <a:ln w="9525">
              <a:solidFill>
                <a:srgbClr val="000000"/>
              </a:solidFill>
              <a:miter lim="800000"/>
              <a:headEnd/>
              <a:tailEnd/>
            </a:ln>
          </p:spPr>
          <p:txBody>
            <a:bodyPr/>
            <a:lstStyle/>
            <a:p>
              <a:pPr>
                <a:spcAft>
                  <a:spcPts val="1000"/>
                </a:spcAft>
              </a:pPr>
              <a:r>
                <a:rPr lang="en-US" sz="1000">
                  <a:latin typeface="Calibri" pitchFamily="34" charset="0"/>
                </a:rPr>
                <a:t>Stores entry</a:t>
              </a:r>
              <a:endParaRPr lang="en-US"/>
            </a:p>
          </p:txBody>
        </p:sp>
        <p:sp>
          <p:nvSpPr>
            <p:cNvPr id="10271" name="Rectangle 7"/>
            <p:cNvSpPr>
              <a:spLocks noChangeArrowheads="1"/>
            </p:cNvSpPr>
            <p:nvPr/>
          </p:nvSpPr>
          <p:spPr bwMode="auto">
            <a:xfrm>
              <a:off x="4035" y="5159"/>
              <a:ext cx="3960" cy="389"/>
            </a:xfrm>
            <a:prstGeom prst="rect">
              <a:avLst/>
            </a:prstGeom>
            <a:solidFill>
              <a:srgbClr val="FFFF99"/>
            </a:solidFill>
            <a:ln w="9525">
              <a:solidFill>
                <a:srgbClr val="000000"/>
              </a:solidFill>
              <a:miter lim="800000"/>
              <a:headEnd/>
              <a:tailEnd/>
            </a:ln>
          </p:spPr>
          <p:txBody>
            <a:bodyPr/>
            <a:lstStyle/>
            <a:p>
              <a:pPr>
                <a:spcAft>
                  <a:spcPts val="1000"/>
                </a:spcAft>
              </a:pPr>
              <a:r>
                <a:rPr lang="en-US" sz="1000">
                  <a:latin typeface="Calibri" pitchFamily="34" charset="0"/>
                </a:rPr>
                <a:t>Interfacing / Configuring for buoy CPU</a:t>
              </a:r>
              <a:endParaRPr lang="en-US"/>
            </a:p>
          </p:txBody>
        </p:sp>
        <p:sp>
          <p:nvSpPr>
            <p:cNvPr id="10272" name="Rectangle 8"/>
            <p:cNvSpPr>
              <a:spLocks noChangeArrowheads="1"/>
            </p:cNvSpPr>
            <p:nvPr/>
          </p:nvSpPr>
          <p:spPr bwMode="auto">
            <a:xfrm>
              <a:off x="2502" y="5852"/>
              <a:ext cx="6440" cy="419"/>
            </a:xfrm>
            <a:prstGeom prst="rect">
              <a:avLst/>
            </a:prstGeom>
            <a:solidFill>
              <a:srgbClr val="FFFF99"/>
            </a:solidFill>
            <a:ln w="9525">
              <a:solidFill>
                <a:srgbClr val="000000"/>
              </a:solidFill>
              <a:miter lim="800000"/>
              <a:headEnd/>
              <a:tailEnd/>
            </a:ln>
          </p:spPr>
          <p:txBody>
            <a:bodyPr/>
            <a:lstStyle/>
            <a:p>
              <a:pPr>
                <a:spcAft>
                  <a:spcPts val="1000"/>
                </a:spcAft>
              </a:pPr>
              <a:r>
                <a:rPr lang="en-US" sz="1000">
                  <a:latin typeface="Calibri" pitchFamily="34" charset="0"/>
                </a:rPr>
                <a:t>Testing all the Sensors/ Instruments with Buoy CPU for 5 days</a:t>
              </a:r>
              <a:endParaRPr lang="en-US"/>
            </a:p>
          </p:txBody>
        </p:sp>
        <p:sp>
          <p:nvSpPr>
            <p:cNvPr id="10273" name="Rectangle 9"/>
            <p:cNvSpPr>
              <a:spLocks noChangeArrowheads="1"/>
            </p:cNvSpPr>
            <p:nvPr/>
          </p:nvSpPr>
          <p:spPr bwMode="auto">
            <a:xfrm>
              <a:off x="4101" y="6482"/>
              <a:ext cx="4490" cy="409"/>
            </a:xfrm>
            <a:prstGeom prst="rect">
              <a:avLst/>
            </a:prstGeom>
            <a:solidFill>
              <a:srgbClr val="FFFF99"/>
            </a:solidFill>
            <a:ln w="9525">
              <a:solidFill>
                <a:srgbClr val="000000"/>
              </a:solidFill>
              <a:miter lim="800000"/>
              <a:headEnd/>
              <a:tailEnd/>
            </a:ln>
          </p:spPr>
          <p:txBody>
            <a:bodyPr/>
            <a:lstStyle/>
            <a:p>
              <a:pPr>
                <a:spcAft>
                  <a:spcPts val="1000"/>
                </a:spcAft>
              </a:pPr>
              <a:r>
                <a:rPr lang="en-US" sz="1000">
                  <a:latin typeface="Calibri" pitchFamily="34" charset="0"/>
                </a:rPr>
                <a:t>Confirmation / Checking of TX data quality</a:t>
              </a:r>
              <a:endParaRPr lang="en-US"/>
            </a:p>
          </p:txBody>
        </p:sp>
        <p:sp>
          <p:nvSpPr>
            <p:cNvPr id="10274" name="AutoShape 10"/>
            <p:cNvSpPr>
              <a:spLocks noChangeArrowheads="1"/>
            </p:cNvSpPr>
            <p:nvPr/>
          </p:nvSpPr>
          <p:spPr bwMode="auto">
            <a:xfrm>
              <a:off x="4984" y="7110"/>
              <a:ext cx="2085" cy="655"/>
            </a:xfrm>
            <a:prstGeom prst="diamond">
              <a:avLst/>
            </a:prstGeom>
            <a:solidFill>
              <a:srgbClr val="FF6600"/>
            </a:solidFill>
            <a:ln w="9525">
              <a:solidFill>
                <a:srgbClr val="000000"/>
              </a:solidFill>
              <a:miter lim="800000"/>
              <a:headEnd/>
              <a:tailEnd/>
            </a:ln>
          </p:spPr>
          <p:txBody>
            <a:bodyPr/>
            <a:lstStyle/>
            <a:p>
              <a:pPr>
                <a:spcAft>
                  <a:spcPts val="1000"/>
                </a:spcAft>
              </a:pPr>
              <a:r>
                <a:rPr lang="en-US" sz="1000" b="1">
                  <a:latin typeface="Calibri" pitchFamily="34" charset="0"/>
                </a:rPr>
                <a:t>YES / NO</a:t>
              </a:r>
              <a:endParaRPr lang="en-US"/>
            </a:p>
          </p:txBody>
        </p:sp>
        <p:sp>
          <p:nvSpPr>
            <p:cNvPr id="10275" name="Line 11"/>
            <p:cNvSpPr>
              <a:spLocks noChangeShapeType="1"/>
            </p:cNvSpPr>
            <p:nvPr/>
          </p:nvSpPr>
          <p:spPr bwMode="auto">
            <a:xfrm>
              <a:off x="6981" y="7385"/>
              <a:ext cx="2855" cy="0"/>
            </a:xfrm>
            <a:prstGeom prst="line">
              <a:avLst/>
            </a:prstGeom>
            <a:noFill/>
            <a:ln w="9525">
              <a:solidFill>
                <a:srgbClr val="000000"/>
              </a:solidFill>
              <a:round/>
              <a:headEnd/>
              <a:tailEnd/>
            </a:ln>
          </p:spPr>
          <p:txBody>
            <a:bodyPr/>
            <a:lstStyle/>
            <a:p>
              <a:endParaRPr lang="en-IN"/>
            </a:p>
          </p:txBody>
        </p:sp>
        <p:sp>
          <p:nvSpPr>
            <p:cNvPr id="10276" name="Line 12"/>
            <p:cNvSpPr>
              <a:spLocks noChangeShapeType="1"/>
            </p:cNvSpPr>
            <p:nvPr/>
          </p:nvSpPr>
          <p:spPr bwMode="auto">
            <a:xfrm>
              <a:off x="9836" y="5996"/>
              <a:ext cx="0" cy="1388"/>
            </a:xfrm>
            <a:prstGeom prst="line">
              <a:avLst/>
            </a:prstGeom>
            <a:noFill/>
            <a:ln w="9525">
              <a:solidFill>
                <a:srgbClr val="000000"/>
              </a:solidFill>
              <a:round/>
              <a:headEnd/>
              <a:tailEnd/>
            </a:ln>
          </p:spPr>
          <p:txBody>
            <a:bodyPr/>
            <a:lstStyle/>
            <a:p>
              <a:endParaRPr lang="en-IN"/>
            </a:p>
          </p:txBody>
        </p:sp>
        <p:sp>
          <p:nvSpPr>
            <p:cNvPr id="10277" name="Line 13"/>
            <p:cNvSpPr>
              <a:spLocks noChangeShapeType="1"/>
            </p:cNvSpPr>
            <p:nvPr/>
          </p:nvSpPr>
          <p:spPr bwMode="auto">
            <a:xfrm flipH="1">
              <a:off x="8936" y="5996"/>
              <a:ext cx="900" cy="0"/>
            </a:xfrm>
            <a:prstGeom prst="line">
              <a:avLst/>
            </a:prstGeom>
            <a:noFill/>
            <a:ln w="9525">
              <a:solidFill>
                <a:srgbClr val="000000"/>
              </a:solidFill>
              <a:round/>
              <a:headEnd/>
              <a:tailEnd type="triangle" w="med" len="med"/>
            </a:ln>
          </p:spPr>
          <p:txBody>
            <a:bodyPr/>
            <a:lstStyle/>
            <a:p>
              <a:endParaRPr lang="en-IN"/>
            </a:p>
          </p:txBody>
        </p:sp>
        <p:sp>
          <p:nvSpPr>
            <p:cNvPr id="10278" name="Line 14"/>
            <p:cNvSpPr>
              <a:spLocks noChangeShapeType="1"/>
            </p:cNvSpPr>
            <p:nvPr/>
          </p:nvSpPr>
          <p:spPr bwMode="auto">
            <a:xfrm>
              <a:off x="6015" y="3200"/>
              <a:ext cx="0" cy="190"/>
            </a:xfrm>
            <a:prstGeom prst="line">
              <a:avLst/>
            </a:prstGeom>
            <a:noFill/>
            <a:ln w="9525">
              <a:solidFill>
                <a:srgbClr val="000000"/>
              </a:solidFill>
              <a:round/>
              <a:headEnd/>
              <a:tailEnd type="triangle" w="med" len="med"/>
            </a:ln>
          </p:spPr>
          <p:txBody>
            <a:bodyPr/>
            <a:lstStyle/>
            <a:p>
              <a:endParaRPr lang="en-IN"/>
            </a:p>
          </p:txBody>
        </p:sp>
        <p:sp>
          <p:nvSpPr>
            <p:cNvPr id="10279" name="Line 15"/>
            <p:cNvSpPr>
              <a:spLocks noChangeShapeType="1"/>
            </p:cNvSpPr>
            <p:nvPr/>
          </p:nvSpPr>
          <p:spPr bwMode="auto">
            <a:xfrm>
              <a:off x="5823" y="4452"/>
              <a:ext cx="0" cy="184"/>
            </a:xfrm>
            <a:prstGeom prst="line">
              <a:avLst/>
            </a:prstGeom>
            <a:noFill/>
            <a:ln w="9525">
              <a:solidFill>
                <a:srgbClr val="000000"/>
              </a:solidFill>
              <a:round/>
              <a:headEnd/>
              <a:tailEnd type="triangle" w="med" len="med"/>
            </a:ln>
          </p:spPr>
          <p:txBody>
            <a:bodyPr/>
            <a:lstStyle/>
            <a:p>
              <a:endParaRPr lang="en-IN"/>
            </a:p>
          </p:txBody>
        </p:sp>
        <p:sp>
          <p:nvSpPr>
            <p:cNvPr id="10280" name="Line 16"/>
            <p:cNvSpPr>
              <a:spLocks noChangeShapeType="1"/>
            </p:cNvSpPr>
            <p:nvPr/>
          </p:nvSpPr>
          <p:spPr bwMode="auto">
            <a:xfrm>
              <a:off x="5898" y="3709"/>
              <a:ext cx="0" cy="252"/>
            </a:xfrm>
            <a:prstGeom prst="line">
              <a:avLst/>
            </a:prstGeom>
            <a:noFill/>
            <a:ln w="9525">
              <a:solidFill>
                <a:srgbClr val="000000"/>
              </a:solidFill>
              <a:round/>
              <a:headEnd/>
              <a:tailEnd type="triangle" w="med" len="med"/>
            </a:ln>
          </p:spPr>
          <p:txBody>
            <a:bodyPr/>
            <a:lstStyle/>
            <a:p>
              <a:endParaRPr lang="en-IN"/>
            </a:p>
          </p:txBody>
        </p:sp>
        <p:sp>
          <p:nvSpPr>
            <p:cNvPr id="10281" name="Line 17"/>
            <p:cNvSpPr>
              <a:spLocks noChangeShapeType="1"/>
            </p:cNvSpPr>
            <p:nvPr/>
          </p:nvSpPr>
          <p:spPr bwMode="auto">
            <a:xfrm>
              <a:off x="5902" y="5002"/>
              <a:ext cx="0" cy="157"/>
            </a:xfrm>
            <a:prstGeom prst="line">
              <a:avLst/>
            </a:prstGeom>
            <a:noFill/>
            <a:ln w="9525">
              <a:solidFill>
                <a:srgbClr val="000000"/>
              </a:solidFill>
              <a:round/>
              <a:headEnd/>
              <a:tailEnd type="triangle" w="med" len="med"/>
            </a:ln>
          </p:spPr>
          <p:txBody>
            <a:bodyPr/>
            <a:lstStyle/>
            <a:p>
              <a:endParaRPr lang="en-IN"/>
            </a:p>
          </p:txBody>
        </p:sp>
        <p:sp>
          <p:nvSpPr>
            <p:cNvPr id="10282" name="Line 18"/>
            <p:cNvSpPr>
              <a:spLocks noChangeShapeType="1"/>
            </p:cNvSpPr>
            <p:nvPr/>
          </p:nvSpPr>
          <p:spPr bwMode="auto">
            <a:xfrm>
              <a:off x="5917" y="5547"/>
              <a:ext cx="0" cy="305"/>
            </a:xfrm>
            <a:prstGeom prst="line">
              <a:avLst/>
            </a:prstGeom>
            <a:noFill/>
            <a:ln w="9525">
              <a:solidFill>
                <a:srgbClr val="000000"/>
              </a:solidFill>
              <a:round/>
              <a:headEnd/>
              <a:tailEnd type="triangle" w="med" len="med"/>
            </a:ln>
          </p:spPr>
          <p:txBody>
            <a:bodyPr/>
            <a:lstStyle/>
            <a:p>
              <a:endParaRPr lang="en-IN"/>
            </a:p>
          </p:txBody>
        </p:sp>
        <p:sp>
          <p:nvSpPr>
            <p:cNvPr id="10283" name="Line 19"/>
            <p:cNvSpPr>
              <a:spLocks noChangeShapeType="1"/>
            </p:cNvSpPr>
            <p:nvPr/>
          </p:nvSpPr>
          <p:spPr bwMode="auto">
            <a:xfrm>
              <a:off x="5902" y="6271"/>
              <a:ext cx="0" cy="210"/>
            </a:xfrm>
            <a:prstGeom prst="line">
              <a:avLst/>
            </a:prstGeom>
            <a:noFill/>
            <a:ln w="9525">
              <a:solidFill>
                <a:srgbClr val="000000"/>
              </a:solidFill>
              <a:round/>
              <a:headEnd/>
              <a:tailEnd type="triangle" w="med" len="med"/>
            </a:ln>
          </p:spPr>
          <p:txBody>
            <a:bodyPr/>
            <a:lstStyle/>
            <a:p>
              <a:endParaRPr lang="en-IN"/>
            </a:p>
          </p:txBody>
        </p:sp>
        <p:sp>
          <p:nvSpPr>
            <p:cNvPr id="10284" name="Line 20"/>
            <p:cNvSpPr>
              <a:spLocks noChangeShapeType="1"/>
            </p:cNvSpPr>
            <p:nvPr/>
          </p:nvSpPr>
          <p:spPr bwMode="auto">
            <a:xfrm flipH="1">
              <a:off x="5902" y="6891"/>
              <a:ext cx="15" cy="219"/>
            </a:xfrm>
            <a:prstGeom prst="line">
              <a:avLst/>
            </a:prstGeom>
            <a:noFill/>
            <a:ln w="9525">
              <a:solidFill>
                <a:srgbClr val="000000"/>
              </a:solidFill>
              <a:round/>
              <a:headEnd/>
              <a:tailEnd type="triangle" w="med" len="med"/>
            </a:ln>
          </p:spPr>
          <p:txBody>
            <a:bodyPr/>
            <a:lstStyle/>
            <a:p>
              <a:endParaRPr lang="en-IN"/>
            </a:p>
          </p:txBody>
        </p:sp>
        <p:sp>
          <p:nvSpPr>
            <p:cNvPr id="10285" name="Line 21"/>
            <p:cNvSpPr>
              <a:spLocks noChangeShapeType="1"/>
            </p:cNvSpPr>
            <p:nvPr/>
          </p:nvSpPr>
          <p:spPr bwMode="auto">
            <a:xfrm>
              <a:off x="5917" y="7755"/>
              <a:ext cx="0" cy="378"/>
            </a:xfrm>
            <a:prstGeom prst="line">
              <a:avLst/>
            </a:prstGeom>
            <a:noFill/>
            <a:ln w="9525">
              <a:solidFill>
                <a:srgbClr val="000000"/>
              </a:solidFill>
              <a:round/>
              <a:headEnd/>
              <a:tailEnd type="triangle" w="med" len="med"/>
            </a:ln>
          </p:spPr>
          <p:txBody>
            <a:bodyPr/>
            <a:lstStyle/>
            <a:p>
              <a:endParaRPr lang="en-IN"/>
            </a:p>
          </p:txBody>
        </p:sp>
        <p:sp>
          <p:nvSpPr>
            <p:cNvPr id="10286" name="Rectangle 22"/>
            <p:cNvSpPr>
              <a:spLocks noChangeArrowheads="1"/>
            </p:cNvSpPr>
            <p:nvPr/>
          </p:nvSpPr>
          <p:spPr bwMode="auto">
            <a:xfrm>
              <a:off x="3135" y="8241"/>
              <a:ext cx="5010" cy="448"/>
            </a:xfrm>
            <a:prstGeom prst="rect">
              <a:avLst/>
            </a:prstGeom>
            <a:solidFill>
              <a:srgbClr val="FFFF99"/>
            </a:solidFill>
            <a:ln w="9525">
              <a:solidFill>
                <a:srgbClr val="000000"/>
              </a:solidFill>
              <a:miter lim="800000"/>
              <a:headEnd/>
              <a:tailEnd/>
            </a:ln>
          </p:spPr>
          <p:txBody>
            <a:bodyPr/>
            <a:lstStyle/>
            <a:p>
              <a:pPr>
                <a:spcAft>
                  <a:spcPts val="1000"/>
                </a:spcAft>
              </a:pPr>
              <a:r>
                <a:rPr lang="en-US" sz="1000">
                  <a:latin typeface="Calibri" pitchFamily="34" charset="0"/>
                </a:rPr>
                <a:t>Integrated testing for 10 days 3 hourly iNMARSAT</a:t>
              </a:r>
              <a:endParaRPr lang="en-US"/>
            </a:p>
          </p:txBody>
        </p:sp>
        <p:sp>
          <p:nvSpPr>
            <p:cNvPr id="10287" name="Line 23"/>
            <p:cNvSpPr>
              <a:spLocks noChangeShapeType="1"/>
            </p:cNvSpPr>
            <p:nvPr/>
          </p:nvSpPr>
          <p:spPr bwMode="auto">
            <a:xfrm>
              <a:off x="5961" y="8705"/>
              <a:ext cx="0" cy="283"/>
            </a:xfrm>
            <a:prstGeom prst="line">
              <a:avLst/>
            </a:prstGeom>
            <a:noFill/>
            <a:ln w="9525">
              <a:solidFill>
                <a:srgbClr val="000000"/>
              </a:solidFill>
              <a:round/>
              <a:headEnd/>
              <a:tailEnd type="triangle" w="med" len="med"/>
            </a:ln>
          </p:spPr>
          <p:txBody>
            <a:bodyPr/>
            <a:lstStyle/>
            <a:p>
              <a:endParaRPr lang="en-IN"/>
            </a:p>
          </p:txBody>
        </p:sp>
        <p:sp>
          <p:nvSpPr>
            <p:cNvPr id="10288" name="Rectangle 24"/>
            <p:cNvSpPr>
              <a:spLocks noChangeArrowheads="1"/>
            </p:cNvSpPr>
            <p:nvPr/>
          </p:nvSpPr>
          <p:spPr bwMode="auto">
            <a:xfrm>
              <a:off x="3194" y="10803"/>
              <a:ext cx="6465" cy="406"/>
            </a:xfrm>
            <a:prstGeom prst="rect">
              <a:avLst/>
            </a:prstGeom>
            <a:solidFill>
              <a:srgbClr val="FFFF99"/>
            </a:solidFill>
            <a:ln w="9525">
              <a:solidFill>
                <a:srgbClr val="000000"/>
              </a:solidFill>
              <a:miter lim="800000"/>
              <a:headEnd/>
              <a:tailEnd/>
            </a:ln>
          </p:spPr>
          <p:txBody>
            <a:bodyPr/>
            <a:lstStyle/>
            <a:p>
              <a:pPr>
                <a:spcAft>
                  <a:spcPts val="1000"/>
                </a:spcAft>
              </a:pPr>
              <a:r>
                <a:rPr lang="en-US" sz="1000">
                  <a:latin typeface="Calibri" pitchFamily="34" charset="0"/>
                </a:rPr>
                <a:t>Dismantling and Packing of buoy components for transport</a:t>
              </a:r>
              <a:endParaRPr lang="en-US"/>
            </a:p>
          </p:txBody>
        </p:sp>
        <p:sp>
          <p:nvSpPr>
            <p:cNvPr id="10289" name="Rectangle 25"/>
            <p:cNvSpPr>
              <a:spLocks noChangeArrowheads="1"/>
            </p:cNvSpPr>
            <p:nvPr/>
          </p:nvSpPr>
          <p:spPr bwMode="auto">
            <a:xfrm>
              <a:off x="2917" y="11322"/>
              <a:ext cx="7496" cy="402"/>
            </a:xfrm>
            <a:prstGeom prst="rect">
              <a:avLst/>
            </a:prstGeom>
            <a:solidFill>
              <a:srgbClr val="FFFF99"/>
            </a:solidFill>
            <a:ln w="9525">
              <a:solidFill>
                <a:srgbClr val="000000"/>
              </a:solidFill>
              <a:miter lim="800000"/>
              <a:headEnd/>
              <a:tailEnd/>
            </a:ln>
          </p:spPr>
          <p:txBody>
            <a:bodyPr/>
            <a:lstStyle/>
            <a:p>
              <a:pPr>
                <a:spcAft>
                  <a:spcPts val="1000"/>
                </a:spcAft>
              </a:pPr>
              <a:r>
                <a:rPr lang="en-US" sz="1000">
                  <a:latin typeface="Calibri" pitchFamily="34" charset="0"/>
                </a:rPr>
                <a:t>Hand over the tested buoy to Deployment team with OOS Stores entry</a:t>
              </a:r>
              <a:endParaRPr lang="en-US"/>
            </a:p>
          </p:txBody>
        </p:sp>
        <p:grpSp>
          <p:nvGrpSpPr>
            <p:cNvPr id="3" name="Group 26"/>
            <p:cNvGrpSpPr>
              <a:grpSpLocks/>
            </p:cNvGrpSpPr>
            <p:nvPr/>
          </p:nvGrpSpPr>
          <p:grpSpPr bwMode="auto">
            <a:xfrm>
              <a:off x="5538" y="8989"/>
              <a:ext cx="700" cy="977"/>
              <a:chOff x="6120" y="932"/>
              <a:chExt cx="700" cy="1228"/>
            </a:xfrm>
          </p:grpSpPr>
          <p:sp>
            <p:nvSpPr>
              <p:cNvPr id="10300" name="Oval 27"/>
              <p:cNvSpPr>
                <a:spLocks noChangeArrowheads="1"/>
              </p:cNvSpPr>
              <p:nvPr/>
            </p:nvSpPr>
            <p:spPr bwMode="auto">
              <a:xfrm>
                <a:off x="6120" y="932"/>
                <a:ext cx="700" cy="508"/>
              </a:xfrm>
              <a:prstGeom prst="ellipse">
                <a:avLst/>
              </a:prstGeom>
              <a:solidFill>
                <a:srgbClr val="00FF00"/>
              </a:solidFill>
              <a:ln w="9525">
                <a:solidFill>
                  <a:srgbClr val="000000"/>
                </a:solidFill>
                <a:round/>
                <a:headEnd/>
                <a:tailEnd/>
              </a:ln>
            </p:spPr>
            <p:txBody>
              <a:bodyPr/>
              <a:lstStyle/>
              <a:p>
                <a:pPr algn="ctr"/>
                <a:r>
                  <a:rPr lang="en-US" sz="1000" b="1">
                    <a:solidFill>
                      <a:srgbClr val="000000"/>
                    </a:solidFill>
                    <a:latin typeface="Calibri" pitchFamily="34" charset="0"/>
                  </a:rPr>
                  <a:t>A</a:t>
                </a:r>
                <a:endParaRPr lang="en-US"/>
              </a:p>
            </p:txBody>
          </p:sp>
          <p:sp>
            <p:nvSpPr>
              <p:cNvPr id="10301" name="Line 28"/>
              <p:cNvSpPr>
                <a:spLocks noChangeShapeType="1"/>
              </p:cNvSpPr>
              <p:nvPr/>
            </p:nvSpPr>
            <p:spPr bwMode="auto">
              <a:xfrm>
                <a:off x="6480" y="1440"/>
                <a:ext cx="0" cy="720"/>
              </a:xfrm>
              <a:prstGeom prst="line">
                <a:avLst/>
              </a:prstGeom>
              <a:noFill/>
              <a:ln w="9525">
                <a:solidFill>
                  <a:srgbClr val="000000"/>
                </a:solidFill>
                <a:round/>
                <a:headEnd/>
                <a:tailEnd type="triangle" w="med" len="med"/>
              </a:ln>
            </p:spPr>
            <p:txBody>
              <a:bodyPr/>
              <a:lstStyle/>
              <a:p>
                <a:endParaRPr lang="en-IN"/>
              </a:p>
            </p:txBody>
          </p:sp>
        </p:grpSp>
        <p:sp>
          <p:nvSpPr>
            <p:cNvPr id="10291" name="AutoShape 29"/>
            <p:cNvSpPr>
              <a:spLocks noChangeArrowheads="1"/>
            </p:cNvSpPr>
            <p:nvPr/>
          </p:nvSpPr>
          <p:spPr bwMode="auto">
            <a:xfrm>
              <a:off x="4915" y="9964"/>
              <a:ext cx="1913" cy="720"/>
            </a:xfrm>
            <a:prstGeom prst="diamond">
              <a:avLst/>
            </a:prstGeom>
            <a:solidFill>
              <a:srgbClr val="FF6600"/>
            </a:solidFill>
            <a:ln w="9525">
              <a:solidFill>
                <a:srgbClr val="000000"/>
              </a:solidFill>
              <a:miter lim="800000"/>
              <a:headEnd/>
              <a:tailEnd/>
            </a:ln>
          </p:spPr>
          <p:txBody>
            <a:bodyPr/>
            <a:lstStyle/>
            <a:p>
              <a:pPr>
                <a:spcAft>
                  <a:spcPts val="1000"/>
                </a:spcAft>
              </a:pPr>
              <a:r>
                <a:rPr lang="en-US" sz="1000" b="1">
                  <a:latin typeface="Calibri" pitchFamily="34" charset="0"/>
                </a:rPr>
                <a:t>YES / NO</a:t>
              </a:r>
              <a:endParaRPr lang="en-US"/>
            </a:p>
          </p:txBody>
        </p:sp>
        <p:sp>
          <p:nvSpPr>
            <p:cNvPr id="10292" name="Oval 30"/>
            <p:cNvSpPr>
              <a:spLocks noChangeArrowheads="1"/>
            </p:cNvSpPr>
            <p:nvPr/>
          </p:nvSpPr>
          <p:spPr bwMode="auto">
            <a:xfrm>
              <a:off x="9076" y="8215"/>
              <a:ext cx="540" cy="540"/>
            </a:xfrm>
            <a:prstGeom prst="ellipse">
              <a:avLst/>
            </a:prstGeom>
            <a:solidFill>
              <a:srgbClr val="00FFFF"/>
            </a:solidFill>
            <a:ln w="9525">
              <a:solidFill>
                <a:srgbClr val="000000"/>
              </a:solidFill>
              <a:round/>
              <a:headEnd/>
              <a:tailEnd/>
            </a:ln>
          </p:spPr>
          <p:txBody>
            <a:bodyPr/>
            <a:lstStyle/>
            <a:p>
              <a:pPr algn="ctr"/>
              <a:r>
                <a:rPr lang="en-US" sz="1000" b="1">
                  <a:solidFill>
                    <a:srgbClr val="000000"/>
                  </a:solidFill>
                  <a:latin typeface="Calibri" pitchFamily="34" charset="0"/>
                </a:rPr>
                <a:t>C</a:t>
              </a:r>
              <a:endParaRPr lang="en-US"/>
            </a:p>
          </p:txBody>
        </p:sp>
        <p:sp>
          <p:nvSpPr>
            <p:cNvPr id="10293" name="Line 31"/>
            <p:cNvSpPr>
              <a:spLocks noChangeShapeType="1"/>
            </p:cNvSpPr>
            <p:nvPr/>
          </p:nvSpPr>
          <p:spPr bwMode="auto">
            <a:xfrm>
              <a:off x="8167" y="8500"/>
              <a:ext cx="900" cy="0"/>
            </a:xfrm>
            <a:prstGeom prst="line">
              <a:avLst/>
            </a:prstGeom>
            <a:noFill/>
            <a:ln w="9525">
              <a:solidFill>
                <a:srgbClr val="000000"/>
              </a:solidFill>
              <a:round/>
              <a:headEnd type="triangle" w="med" len="med"/>
              <a:tailEnd/>
            </a:ln>
          </p:spPr>
          <p:txBody>
            <a:bodyPr/>
            <a:lstStyle/>
            <a:p>
              <a:endParaRPr lang="en-IN"/>
            </a:p>
          </p:txBody>
        </p:sp>
        <p:sp>
          <p:nvSpPr>
            <p:cNvPr id="10294" name="Line 32"/>
            <p:cNvSpPr>
              <a:spLocks noChangeShapeType="1"/>
            </p:cNvSpPr>
            <p:nvPr/>
          </p:nvSpPr>
          <p:spPr bwMode="auto">
            <a:xfrm>
              <a:off x="6784" y="10319"/>
              <a:ext cx="1701" cy="0"/>
            </a:xfrm>
            <a:prstGeom prst="line">
              <a:avLst/>
            </a:prstGeom>
            <a:noFill/>
            <a:ln w="9525">
              <a:solidFill>
                <a:srgbClr val="000000"/>
              </a:solidFill>
              <a:round/>
              <a:headEnd/>
              <a:tailEnd type="triangle" w="med" len="med"/>
            </a:ln>
          </p:spPr>
          <p:txBody>
            <a:bodyPr/>
            <a:lstStyle/>
            <a:p>
              <a:endParaRPr lang="en-IN"/>
            </a:p>
          </p:txBody>
        </p:sp>
        <p:sp>
          <p:nvSpPr>
            <p:cNvPr id="10295" name="Oval 33"/>
            <p:cNvSpPr>
              <a:spLocks noChangeArrowheads="1"/>
            </p:cNvSpPr>
            <p:nvPr/>
          </p:nvSpPr>
          <p:spPr bwMode="auto">
            <a:xfrm>
              <a:off x="8536" y="10069"/>
              <a:ext cx="540" cy="540"/>
            </a:xfrm>
            <a:prstGeom prst="ellipse">
              <a:avLst/>
            </a:prstGeom>
            <a:solidFill>
              <a:srgbClr val="00FFFF"/>
            </a:solidFill>
            <a:ln w="9525">
              <a:solidFill>
                <a:srgbClr val="000000"/>
              </a:solidFill>
              <a:round/>
              <a:headEnd/>
              <a:tailEnd/>
            </a:ln>
          </p:spPr>
          <p:txBody>
            <a:bodyPr/>
            <a:lstStyle/>
            <a:p>
              <a:pPr algn="ctr"/>
              <a:r>
                <a:rPr lang="en-US" sz="1000" b="1">
                  <a:solidFill>
                    <a:srgbClr val="000000"/>
                  </a:solidFill>
                  <a:latin typeface="Calibri" pitchFamily="34" charset="0"/>
                </a:rPr>
                <a:t>C</a:t>
              </a:r>
              <a:endParaRPr lang="en-US"/>
            </a:p>
          </p:txBody>
        </p:sp>
        <p:sp>
          <p:nvSpPr>
            <p:cNvPr id="10296" name="Text Box 34"/>
            <p:cNvSpPr txBox="1">
              <a:spLocks noChangeArrowheads="1"/>
            </p:cNvSpPr>
            <p:nvPr/>
          </p:nvSpPr>
          <p:spPr bwMode="auto">
            <a:xfrm>
              <a:off x="4024" y="11840"/>
              <a:ext cx="4382" cy="464"/>
            </a:xfrm>
            <a:prstGeom prst="rect">
              <a:avLst/>
            </a:prstGeom>
            <a:solidFill>
              <a:srgbClr val="FFFF99"/>
            </a:solidFill>
            <a:ln w="9525">
              <a:solidFill>
                <a:srgbClr val="000000"/>
              </a:solidFill>
              <a:miter lim="800000"/>
              <a:headEnd/>
              <a:tailEnd/>
            </a:ln>
          </p:spPr>
          <p:txBody>
            <a:bodyPr/>
            <a:lstStyle/>
            <a:p>
              <a:pPr>
                <a:spcAft>
                  <a:spcPts val="1000"/>
                </a:spcAft>
              </a:pPr>
              <a:r>
                <a:rPr lang="en-US" sz="1000">
                  <a:latin typeface="Calibri" pitchFamily="34" charset="0"/>
                </a:rPr>
                <a:t>On board integrated testing for 2</a:t>
              </a:r>
              <a:r>
                <a:rPr lang="en-US" sz="1000" b="1">
                  <a:latin typeface="Calibri" pitchFamily="34" charset="0"/>
                </a:rPr>
                <a:t> days</a:t>
              </a:r>
              <a:endParaRPr lang="en-US"/>
            </a:p>
          </p:txBody>
        </p:sp>
        <p:sp>
          <p:nvSpPr>
            <p:cNvPr id="10297" name="Text Box 35"/>
            <p:cNvSpPr txBox="1">
              <a:spLocks noChangeArrowheads="1"/>
            </p:cNvSpPr>
            <p:nvPr/>
          </p:nvSpPr>
          <p:spPr bwMode="auto">
            <a:xfrm>
              <a:off x="3055" y="12747"/>
              <a:ext cx="7057" cy="405"/>
            </a:xfrm>
            <a:prstGeom prst="rect">
              <a:avLst/>
            </a:prstGeom>
            <a:solidFill>
              <a:srgbClr val="FFFF99"/>
            </a:solidFill>
            <a:ln w="9525">
              <a:solidFill>
                <a:srgbClr val="000000"/>
              </a:solidFill>
              <a:miter lim="800000"/>
              <a:headEnd/>
              <a:tailEnd/>
            </a:ln>
          </p:spPr>
          <p:txBody>
            <a:bodyPr/>
            <a:lstStyle/>
            <a:p>
              <a:pPr>
                <a:spcAft>
                  <a:spcPts val="1000"/>
                </a:spcAft>
              </a:pPr>
              <a:r>
                <a:rPr lang="en-US" sz="1000">
                  <a:latin typeface="Calibri" pitchFamily="34" charset="0"/>
                </a:rPr>
                <a:t>Deployment and confirmation of two consecutive data sets (6 hours)</a:t>
              </a:r>
              <a:endParaRPr lang="en-US"/>
            </a:p>
          </p:txBody>
        </p:sp>
        <p:sp>
          <p:nvSpPr>
            <p:cNvPr id="10298" name="Line 36"/>
            <p:cNvSpPr>
              <a:spLocks noChangeShapeType="1"/>
            </p:cNvSpPr>
            <p:nvPr/>
          </p:nvSpPr>
          <p:spPr bwMode="auto">
            <a:xfrm>
              <a:off x="6100" y="12358"/>
              <a:ext cx="0" cy="253"/>
            </a:xfrm>
            <a:prstGeom prst="line">
              <a:avLst/>
            </a:prstGeom>
            <a:noFill/>
            <a:ln w="9525">
              <a:solidFill>
                <a:srgbClr val="000000"/>
              </a:solidFill>
              <a:round/>
              <a:headEnd/>
              <a:tailEnd type="triangle" w="med" len="med"/>
            </a:ln>
          </p:spPr>
          <p:txBody>
            <a:bodyPr/>
            <a:lstStyle/>
            <a:p>
              <a:endParaRPr lang="en-IN"/>
            </a:p>
          </p:txBody>
        </p:sp>
        <p:sp>
          <p:nvSpPr>
            <p:cNvPr id="10299" name="Line 37"/>
            <p:cNvSpPr>
              <a:spLocks noChangeShapeType="1"/>
            </p:cNvSpPr>
            <p:nvPr/>
          </p:nvSpPr>
          <p:spPr bwMode="auto">
            <a:xfrm>
              <a:off x="5962" y="11581"/>
              <a:ext cx="13" cy="245"/>
            </a:xfrm>
            <a:prstGeom prst="line">
              <a:avLst/>
            </a:prstGeom>
            <a:noFill/>
            <a:ln w="9525">
              <a:solidFill>
                <a:srgbClr val="000000"/>
              </a:solidFill>
              <a:round/>
              <a:headEnd/>
              <a:tailEnd type="triangle" w="med" len="med"/>
            </a:ln>
          </p:spPr>
          <p:txBody>
            <a:bodyPr/>
            <a:lstStyle/>
            <a:p>
              <a:endParaRPr lang="en-IN"/>
            </a:p>
          </p:txBody>
        </p:sp>
      </p:grpSp>
      <p:grpSp>
        <p:nvGrpSpPr>
          <p:cNvPr id="4" name="Group 37"/>
          <p:cNvGrpSpPr>
            <a:grpSpLocks/>
          </p:cNvGrpSpPr>
          <p:nvPr/>
        </p:nvGrpSpPr>
        <p:grpSpPr bwMode="auto">
          <a:xfrm>
            <a:off x="4953000" y="762000"/>
            <a:ext cx="3962400" cy="3670300"/>
            <a:chOff x="2106613" y="1497013"/>
            <a:chExt cx="4703775" cy="4203700"/>
          </a:xfrm>
        </p:grpSpPr>
        <p:grpSp>
          <p:nvGrpSpPr>
            <p:cNvPr id="5" name="Group 3"/>
            <p:cNvGrpSpPr>
              <a:grpSpLocks/>
            </p:cNvGrpSpPr>
            <p:nvPr/>
          </p:nvGrpSpPr>
          <p:grpSpPr bwMode="auto">
            <a:xfrm>
              <a:off x="2106613" y="1497013"/>
              <a:ext cx="4703776" cy="4203693"/>
              <a:chOff x="3318" y="2357"/>
              <a:chExt cx="7407" cy="6621"/>
            </a:xfrm>
          </p:grpSpPr>
          <p:sp>
            <p:nvSpPr>
              <p:cNvPr id="10256" name="Rectangle 4"/>
              <p:cNvSpPr>
                <a:spLocks noChangeArrowheads="1"/>
              </p:cNvSpPr>
              <p:nvPr/>
            </p:nvSpPr>
            <p:spPr bwMode="auto">
              <a:xfrm>
                <a:off x="3318" y="3134"/>
                <a:ext cx="5220" cy="444"/>
              </a:xfrm>
              <a:prstGeom prst="rect">
                <a:avLst/>
              </a:prstGeom>
              <a:solidFill>
                <a:srgbClr val="FFFF99"/>
              </a:solidFill>
              <a:ln w="9525">
                <a:solidFill>
                  <a:srgbClr val="000000"/>
                </a:solidFill>
                <a:miter lim="800000"/>
                <a:headEnd/>
                <a:tailEnd/>
              </a:ln>
            </p:spPr>
            <p:txBody>
              <a:bodyPr/>
              <a:lstStyle/>
              <a:p>
                <a:pPr>
                  <a:spcAft>
                    <a:spcPts val="1000"/>
                  </a:spcAft>
                </a:pPr>
                <a:r>
                  <a:rPr lang="en-US" sz="1000">
                    <a:latin typeface="Calibri" pitchFamily="34" charset="0"/>
                  </a:rPr>
                  <a:t>Physical check of Buoy components for damages</a:t>
                </a:r>
                <a:endParaRPr lang="en-US"/>
              </a:p>
            </p:txBody>
          </p:sp>
          <p:sp>
            <p:nvSpPr>
              <p:cNvPr id="10257" name="Rectangle 5"/>
              <p:cNvSpPr>
                <a:spLocks noChangeArrowheads="1"/>
              </p:cNvSpPr>
              <p:nvPr/>
            </p:nvSpPr>
            <p:spPr bwMode="auto">
              <a:xfrm>
                <a:off x="4030" y="4831"/>
                <a:ext cx="3780" cy="592"/>
              </a:xfrm>
              <a:prstGeom prst="rect">
                <a:avLst/>
              </a:prstGeom>
              <a:solidFill>
                <a:srgbClr val="FFFF99"/>
              </a:solidFill>
              <a:ln w="9525">
                <a:solidFill>
                  <a:srgbClr val="000000"/>
                </a:solidFill>
                <a:miter lim="800000"/>
                <a:headEnd/>
                <a:tailEnd/>
              </a:ln>
            </p:spPr>
            <p:txBody>
              <a:bodyPr/>
              <a:lstStyle/>
              <a:p>
                <a:pPr>
                  <a:spcAft>
                    <a:spcPts val="1000"/>
                  </a:spcAft>
                </a:pPr>
                <a:r>
                  <a:rPr lang="en-US" sz="1000">
                    <a:latin typeface="Calibri" pitchFamily="34" charset="0"/>
                  </a:rPr>
                  <a:t>Dismantling and Cleaning of sensors / Instruments</a:t>
                </a:r>
                <a:endParaRPr lang="en-US"/>
              </a:p>
            </p:txBody>
          </p:sp>
          <p:sp>
            <p:nvSpPr>
              <p:cNvPr id="10258" name="Rectangle 6"/>
              <p:cNvSpPr>
                <a:spLocks noChangeArrowheads="1"/>
              </p:cNvSpPr>
              <p:nvPr/>
            </p:nvSpPr>
            <p:spPr bwMode="auto">
              <a:xfrm>
                <a:off x="4409" y="7446"/>
                <a:ext cx="3060" cy="448"/>
              </a:xfrm>
              <a:prstGeom prst="rect">
                <a:avLst/>
              </a:prstGeom>
              <a:solidFill>
                <a:srgbClr val="FFFF99"/>
              </a:solidFill>
              <a:ln w="9525">
                <a:solidFill>
                  <a:srgbClr val="000000"/>
                </a:solidFill>
                <a:miter lim="800000"/>
                <a:headEnd/>
                <a:tailEnd/>
              </a:ln>
            </p:spPr>
            <p:txBody>
              <a:bodyPr/>
              <a:lstStyle/>
              <a:p>
                <a:pPr>
                  <a:spcAft>
                    <a:spcPts val="1000"/>
                  </a:spcAft>
                </a:pPr>
                <a:r>
                  <a:rPr lang="en-US" sz="1000">
                    <a:latin typeface="Calibri" pitchFamily="34" charset="0"/>
                  </a:rPr>
                  <a:t>Updating stores record</a:t>
                </a:r>
                <a:endParaRPr lang="en-US"/>
              </a:p>
            </p:txBody>
          </p:sp>
          <p:sp>
            <p:nvSpPr>
              <p:cNvPr id="10259" name="Line 7"/>
              <p:cNvSpPr>
                <a:spLocks noChangeShapeType="1"/>
              </p:cNvSpPr>
              <p:nvPr/>
            </p:nvSpPr>
            <p:spPr bwMode="auto">
              <a:xfrm>
                <a:off x="5940" y="4255"/>
                <a:ext cx="0" cy="540"/>
              </a:xfrm>
              <a:prstGeom prst="line">
                <a:avLst/>
              </a:prstGeom>
              <a:noFill/>
              <a:ln w="9525">
                <a:solidFill>
                  <a:srgbClr val="000000"/>
                </a:solidFill>
                <a:round/>
                <a:headEnd/>
                <a:tailEnd type="triangle" w="med" len="med"/>
              </a:ln>
            </p:spPr>
            <p:txBody>
              <a:bodyPr/>
              <a:lstStyle/>
              <a:p>
                <a:endParaRPr lang="en-IN"/>
              </a:p>
            </p:txBody>
          </p:sp>
          <p:sp>
            <p:nvSpPr>
              <p:cNvPr id="10260" name="Oval 8"/>
              <p:cNvSpPr>
                <a:spLocks noChangeArrowheads="1"/>
              </p:cNvSpPr>
              <p:nvPr/>
            </p:nvSpPr>
            <p:spPr bwMode="auto">
              <a:xfrm>
                <a:off x="5682" y="8438"/>
                <a:ext cx="540" cy="540"/>
              </a:xfrm>
              <a:prstGeom prst="ellipse">
                <a:avLst/>
              </a:prstGeom>
              <a:solidFill>
                <a:srgbClr val="00FFFF"/>
              </a:solidFill>
              <a:ln w="9525">
                <a:solidFill>
                  <a:srgbClr val="000000"/>
                </a:solidFill>
                <a:round/>
                <a:headEnd/>
                <a:tailEnd/>
              </a:ln>
            </p:spPr>
            <p:txBody>
              <a:bodyPr/>
              <a:lstStyle/>
              <a:p>
                <a:pPr algn="ctr"/>
                <a:r>
                  <a:rPr lang="en-US" sz="1000" b="1">
                    <a:solidFill>
                      <a:srgbClr val="000000"/>
                    </a:solidFill>
                    <a:latin typeface="Calibri" pitchFamily="34" charset="0"/>
                  </a:rPr>
                  <a:t>B</a:t>
                </a:r>
                <a:endParaRPr lang="en-US"/>
              </a:p>
            </p:txBody>
          </p:sp>
          <p:sp>
            <p:nvSpPr>
              <p:cNvPr id="10261" name="Rectangle 9"/>
              <p:cNvSpPr>
                <a:spLocks noChangeArrowheads="1"/>
              </p:cNvSpPr>
              <p:nvPr/>
            </p:nvSpPr>
            <p:spPr bwMode="auto">
              <a:xfrm>
                <a:off x="5040" y="2357"/>
                <a:ext cx="1800" cy="360"/>
              </a:xfrm>
              <a:prstGeom prst="rect">
                <a:avLst/>
              </a:prstGeom>
              <a:solidFill>
                <a:srgbClr val="FFFF99"/>
              </a:solidFill>
              <a:ln w="9525">
                <a:solidFill>
                  <a:srgbClr val="000000"/>
                </a:solidFill>
                <a:miter lim="800000"/>
                <a:headEnd/>
                <a:tailEnd/>
              </a:ln>
            </p:spPr>
            <p:txBody>
              <a:bodyPr/>
              <a:lstStyle/>
              <a:p>
                <a:pPr>
                  <a:spcAft>
                    <a:spcPts val="1000"/>
                  </a:spcAft>
                </a:pPr>
                <a:r>
                  <a:rPr lang="en-US" sz="1000">
                    <a:latin typeface="Calibri" pitchFamily="34" charset="0"/>
                  </a:rPr>
                  <a:t>Buoy Retrieval</a:t>
                </a:r>
                <a:endParaRPr lang="en-US"/>
              </a:p>
            </p:txBody>
          </p:sp>
          <p:sp>
            <p:nvSpPr>
              <p:cNvPr id="10262" name="Rectangle 10"/>
              <p:cNvSpPr>
                <a:spLocks noChangeArrowheads="1"/>
              </p:cNvSpPr>
              <p:nvPr/>
            </p:nvSpPr>
            <p:spPr bwMode="auto">
              <a:xfrm>
                <a:off x="5040" y="3911"/>
                <a:ext cx="2124" cy="508"/>
              </a:xfrm>
              <a:prstGeom prst="rect">
                <a:avLst/>
              </a:prstGeom>
              <a:solidFill>
                <a:srgbClr val="FFFF99"/>
              </a:solidFill>
              <a:ln w="9525">
                <a:solidFill>
                  <a:srgbClr val="000000"/>
                </a:solidFill>
                <a:miter lim="800000"/>
                <a:headEnd/>
                <a:tailEnd/>
              </a:ln>
            </p:spPr>
            <p:txBody>
              <a:bodyPr/>
              <a:lstStyle/>
              <a:p>
                <a:pPr>
                  <a:spcAft>
                    <a:spcPts val="1000"/>
                  </a:spcAft>
                </a:pPr>
                <a:r>
                  <a:rPr lang="en-US" sz="1000">
                    <a:latin typeface="Calibri" pitchFamily="34" charset="0"/>
                  </a:rPr>
                  <a:t>Failure Analysis</a:t>
                </a:r>
                <a:endParaRPr lang="en-US"/>
              </a:p>
            </p:txBody>
          </p:sp>
          <p:sp>
            <p:nvSpPr>
              <p:cNvPr id="10263" name="Line 11"/>
              <p:cNvSpPr>
                <a:spLocks noChangeShapeType="1"/>
              </p:cNvSpPr>
              <p:nvPr/>
            </p:nvSpPr>
            <p:spPr bwMode="auto">
              <a:xfrm>
                <a:off x="5940" y="2717"/>
                <a:ext cx="0" cy="397"/>
              </a:xfrm>
              <a:prstGeom prst="line">
                <a:avLst/>
              </a:prstGeom>
              <a:noFill/>
              <a:ln w="9525">
                <a:solidFill>
                  <a:srgbClr val="000000"/>
                </a:solidFill>
                <a:round/>
                <a:headEnd/>
                <a:tailEnd type="triangle" w="med" len="med"/>
              </a:ln>
            </p:spPr>
            <p:txBody>
              <a:bodyPr/>
              <a:lstStyle/>
              <a:p>
                <a:endParaRPr lang="en-IN"/>
              </a:p>
            </p:txBody>
          </p:sp>
          <p:sp>
            <p:nvSpPr>
              <p:cNvPr id="10264" name="AutoShape 12"/>
              <p:cNvSpPr>
                <a:spLocks noChangeArrowheads="1"/>
              </p:cNvSpPr>
              <p:nvPr/>
            </p:nvSpPr>
            <p:spPr bwMode="auto">
              <a:xfrm>
                <a:off x="4742" y="5931"/>
                <a:ext cx="2421" cy="825"/>
              </a:xfrm>
              <a:prstGeom prst="diamond">
                <a:avLst/>
              </a:prstGeom>
              <a:solidFill>
                <a:srgbClr val="FF6600"/>
              </a:solidFill>
              <a:ln w="9525">
                <a:solidFill>
                  <a:srgbClr val="000000"/>
                </a:solidFill>
                <a:miter lim="800000"/>
                <a:headEnd/>
                <a:tailEnd/>
              </a:ln>
            </p:spPr>
            <p:txBody>
              <a:bodyPr/>
              <a:lstStyle/>
              <a:p>
                <a:pPr>
                  <a:spcAft>
                    <a:spcPts val="1000"/>
                  </a:spcAft>
                </a:pPr>
                <a:r>
                  <a:rPr lang="en-US" sz="800">
                    <a:latin typeface="Calibri" pitchFamily="34" charset="0"/>
                  </a:rPr>
                  <a:t>Component testing</a:t>
                </a:r>
                <a:endParaRPr lang="en-US" sz="1400"/>
              </a:p>
            </p:txBody>
          </p:sp>
          <p:sp>
            <p:nvSpPr>
              <p:cNvPr id="10265" name="Rectangle 13"/>
              <p:cNvSpPr>
                <a:spLocks noChangeArrowheads="1"/>
              </p:cNvSpPr>
              <p:nvPr/>
            </p:nvSpPr>
            <p:spPr bwMode="auto">
              <a:xfrm>
                <a:off x="8100" y="5956"/>
                <a:ext cx="2625" cy="1487"/>
              </a:xfrm>
              <a:prstGeom prst="rect">
                <a:avLst/>
              </a:prstGeom>
              <a:solidFill>
                <a:srgbClr val="FFFF99"/>
              </a:solidFill>
              <a:ln w="9525">
                <a:solidFill>
                  <a:srgbClr val="000000"/>
                </a:solidFill>
                <a:miter lim="800000"/>
                <a:headEnd/>
                <a:tailEnd/>
              </a:ln>
            </p:spPr>
            <p:txBody>
              <a:bodyPr/>
              <a:lstStyle/>
              <a:p>
                <a:pPr>
                  <a:spcAft>
                    <a:spcPts val="1000"/>
                  </a:spcAft>
                </a:pPr>
                <a:r>
                  <a:rPr lang="en-US" sz="1000">
                    <a:latin typeface="Calibri" pitchFamily="34" charset="0"/>
                  </a:rPr>
                  <a:t>Re-calibration and refurbishing of retrieved buoy Components.</a:t>
                </a:r>
                <a:endParaRPr lang="en-US"/>
              </a:p>
            </p:txBody>
          </p:sp>
          <p:sp>
            <p:nvSpPr>
              <p:cNvPr id="10266" name="Line 14"/>
              <p:cNvSpPr>
                <a:spLocks noChangeShapeType="1"/>
              </p:cNvSpPr>
              <p:nvPr/>
            </p:nvSpPr>
            <p:spPr bwMode="auto">
              <a:xfrm>
                <a:off x="7200" y="6342"/>
                <a:ext cx="900" cy="0"/>
              </a:xfrm>
              <a:prstGeom prst="line">
                <a:avLst/>
              </a:prstGeom>
              <a:noFill/>
              <a:ln w="9525">
                <a:solidFill>
                  <a:srgbClr val="000000"/>
                </a:solidFill>
                <a:round/>
                <a:headEnd/>
                <a:tailEnd type="triangle" w="med" len="med"/>
              </a:ln>
            </p:spPr>
            <p:txBody>
              <a:bodyPr/>
              <a:lstStyle/>
              <a:p>
                <a:endParaRPr lang="en-IN"/>
              </a:p>
            </p:txBody>
          </p:sp>
        </p:grpSp>
        <p:sp>
          <p:nvSpPr>
            <p:cNvPr id="10254" name="Line 15"/>
            <p:cNvSpPr>
              <a:spLocks noChangeShapeType="1"/>
            </p:cNvSpPr>
            <p:nvPr/>
          </p:nvSpPr>
          <p:spPr bwMode="auto">
            <a:xfrm>
              <a:off x="3734817" y="4289783"/>
              <a:ext cx="0" cy="342900"/>
            </a:xfrm>
            <a:prstGeom prst="line">
              <a:avLst/>
            </a:prstGeom>
            <a:noFill/>
            <a:ln w="9525">
              <a:solidFill>
                <a:srgbClr val="000000"/>
              </a:solidFill>
              <a:round/>
              <a:headEnd/>
              <a:tailEnd type="triangle" w="med" len="med"/>
            </a:ln>
          </p:spPr>
          <p:txBody>
            <a:bodyPr/>
            <a:lstStyle/>
            <a:p>
              <a:endParaRPr lang="en-IN"/>
            </a:p>
          </p:txBody>
        </p:sp>
        <p:sp>
          <p:nvSpPr>
            <p:cNvPr id="10255" name="Line 16"/>
            <p:cNvSpPr>
              <a:spLocks noChangeShapeType="1"/>
            </p:cNvSpPr>
            <p:nvPr/>
          </p:nvSpPr>
          <p:spPr bwMode="auto">
            <a:xfrm>
              <a:off x="3810000" y="5029200"/>
              <a:ext cx="0" cy="342900"/>
            </a:xfrm>
            <a:prstGeom prst="line">
              <a:avLst/>
            </a:prstGeom>
            <a:noFill/>
            <a:ln w="9525">
              <a:solidFill>
                <a:srgbClr val="000000"/>
              </a:solidFill>
              <a:round/>
              <a:headEnd/>
              <a:tailEnd type="triangle" w="med" len="med"/>
            </a:ln>
          </p:spPr>
          <p:txBody>
            <a:bodyPr/>
            <a:lstStyle/>
            <a:p>
              <a:endParaRPr lang="en-IN"/>
            </a:p>
          </p:txBody>
        </p:sp>
      </p:grpSp>
      <p:sp>
        <p:nvSpPr>
          <p:cNvPr id="10244" name="Line 23"/>
          <p:cNvSpPr>
            <a:spLocks noChangeShapeType="1"/>
          </p:cNvSpPr>
          <p:nvPr/>
        </p:nvSpPr>
        <p:spPr bwMode="auto">
          <a:xfrm>
            <a:off x="1828800" y="5486400"/>
            <a:ext cx="0" cy="166688"/>
          </a:xfrm>
          <a:prstGeom prst="line">
            <a:avLst/>
          </a:prstGeom>
          <a:noFill/>
          <a:ln w="9525">
            <a:solidFill>
              <a:srgbClr val="000000"/>
            </a:solidFill>
            <a:round/>
            <a:headEnd/>
            <a:tailEnd type="triangle" w="med" len="med"/>
          </a:ln>
        </p:spPr>
        <p:txBody>
          <a:bodyPr/>
          <a:lstStyle/>
          <a:p>
            <a:endParaRPr lang="en-IN"/>
          </a:p>
        </p:txBody>
      </p:sp>
      <p:sp>
        <p:nvSpPr>
          <p:cNvPr id="10245" name="TextBox 53"/>
          <p:cNvSpPr txBox="1">
            <a:spLocks noChangeArrowheads="1"/>
          </p:cNvSpPr>
          <p:nvPr/>
        </p:nvSpPr>
        <p:spPr bwMode="auto">
          <a:xfrm>
            <a:off x="3733800" y="0"/>
            <a:ext cx="1800225" cy="646113"/>
          </a:xfrm>
          <a:prstGeom prst="rect">
            <a:avLst/>
          </a:prstGeom>
          <a:noFill/>
          <a:ln w="9525">
            <a:noFill/>
            <a:miter lim="800000"/>
            <a:headEnd/>
            <a:tailEnd/>
          </a:ln>
        </p:spPr>
        <p:txBody>
          <a:bodyPr wrap="none">
            <a:spAutoFit/>
          </a:bodyPr>
          <a:lstStyle/>
          <a:p>
            <a:r>
              <a:rPr lang="en-US"/>
              <a:t>Best of Practice</a:t>
            </a:r>
          </a:p>
          <a:p>
            <a:r>
              <a:rPr lang="en-US"/>
              <a:t>Work flow chart</a:t>
            </a:r>
          </a:p>
        </p:txBody>
      </p:sp>
      <p:sp>
        <p:nvSpPr>
          <p:cNvPr id="10246" name="TextBox 54"/>
          <p:cNvSpPr txBox="1">
            <a:spLocks noChangeArrowheads="1"/>
          </p:cNvSpPr>
          <p:nvPr/>
        </p:nvSpPr>
        <p:spPr bwMode="auto">
          <a:xfrm>
            <a:off x="1219200" y="152400"/>
            <a:ext cx="1416050" cy="369888"/>
          </a:xfrm>
          <a:prstGeom prst="rect">
            <a:avLst/>
          </a:prstGeom>
          <a:noFill/>
          <a:ln w="9525">
            <a:noFill/>
            <a:miter lim="800000"/>
            <a:headEnd/>
            <a:tailEnd/>
          </a:ln>
        </p:spPr>
        <p:txBody>
          <a:bodyPr wrap="none">
            <a:spAutoFit/>
          </a:bodyPr>
          <a:lstStyle/>
          <a:p>
            <a:r>
              <a:rPr lang="en-US"/>
              <a:t>Deployment</a:t>
            </a:r>
          </a:p>
        </p:txBody>
      </p:sp>
      <p:sp>
        <p:nvSpPr>
          <p:cNvPr id="10247" name="TextBox 55"/>
          <p:cNvSpPr txBox="1">
            <a:spLocks noChangeArrowheads="1"/>
          </p:cNvSpPr>
          <p:nvPr/>
        </p:nvSpPr>
        <p:spPr bwMode="auto">
          <a:xfrm>
            <a:off x="6019800" y="228600"/>
            <a:ext cx="1095375" cy="369888"/>
          </a:xfrm>
          <a:prstGeom prst="rect">
            <a:avLst/>
          </a:prstGeom>
          <a:noFill/>
          <a:ln w="9525">
            <a:noFill/>
            <a:miter lim="800000"/>
            <a:headEnd/>
            <a:tailEnd/>
          </a:ln>
        </p:spPr>
        <p:txBody>
          <a:bodyPr wrap="none">
            <a:spAutoFit/>
          </a:bodyPr>
          <a:lstStyle/>
          <a:p>
            <a:r>
              <a:rPr lang="en-US"/>
              <a:t>Retrieval</a:t>
            </a:r>
          </a:p>
        </p:txBody>
      </p:sp>
      <p:sp>
        <p:nvSpPr>
          <p:cNvPr id="10248" name="Line 23"/>
          <p:cNvSpPr>
            <a:spLocks noChangeShapeType="1"/>
          </p:cNvSpPr>
          <p:nvPr/>
        </p:nvSpPr>
        <p:spPr bwMode="auto">
          <a:xfrm>
            <a:off x="6324600" y="1447800"/>
            <a:ext cx="0" cy="166688"/>
          </a:xfrm>
          <a:prstGeom prst="line">
            <a:avLst/>
          </a:prstGeom>
          <a:noFill/>
          <a:ln w="9525">
            <a:solidFill>
              <a:srgbClr val="000000"/>
            </a:solidFill>
            <a:round/>
            <a:headEnd/>
            <a:tailEnd type="triangle" w="med" len="med"/>
          </a:ln>
        </p:spPr>
        <p:txBody>
          <a:bodyPr/>
          <a:lstStyle/>
          <a:p>
            <a:endParaRPr lang="en-IN"/>
          </a:p>
        </p:txBody>
      </p:sp>
      <p:sp>
        <p:nvSpPr>
          <p:cNvPr id="10249" name="Line 23"/>
          <p:cNvSpPr>
            <a:spLocks noChangeShapeType="1"/>
          </p:cNvSpPr>
          <p:nvPr/>
        </p:nvSpPr>
        <p:spPr bwMode="auto">
          <a:xfrm>
            <a:off x="6324600" y="2514600"/>
            <a:ext cx="0" cy="166688"/>
          </a:xfrm>
          <a:prstGeom prst="line">
            <a:avLst/>
          </a:prstGeom>
          <a:noFill/>
          <a:ln w="9525">
            <a:solidFill>
              <a:srgbClr val="000000"/>
            </a:solidFill>
            <a:round/>
            <a:headEnd/>
            <a:tailEnd type="triangle" w="med" len="med"/>
          </a:ln>
        </p:spPr>
        <p:txBody>
          <a:bodyPr/>
          <a:lstStyle/>
          <a:p>
            <a:endParaRPr lang="en-IN"/>
          </a:p>
        </p:txBody>
      </p:sp>
      <p:sp>
        <p:nvSpPr>
          <p:cNvPr id="59" name="Oval 58"/>
          <p:cNvSpPr/>
          <p:nvPr/>
        </p:nvSpPr>
        <p:spPr>
          <a:xfrm>
            <a:off x="4724400" y="609600"/>
            <a:ext cx="3429000" cy="2057400"/>
          </a:xfrm>
          <a:prstGeom prst="ellipse">
            <a:avLst/>
          </a:prstGeom>
          <a:noFill/>
          <a:ln w="28575"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 name="Oval 59"/>
          <p:cNvSpPr/>
          <p:nvPr/>
        </p:nvSpPr>
        <p:spPr>
          <a:xfrm>
            <a:off x="0" y="5486400"/>
            <a:ext cx="4648200" cy="1371600"/>
          </a:xfrm>
          <a:prstGeom prst="ellipse">
            <a:avLst/>
          </a:prstGeom>
          <a:noFill/>
          <a:ln w="28575"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252" name="Picture 2" descr="round"/>
          <p:cNvPicPr>
            <a:picLocks noChangeAspect="1" noChangeArrowheads="1" noCrop="1"/>
          </p:cNvPicPr>
          <p:nvPr/>
        </p:nvPicPr>
        <p:blipFill>
          <a:blip r:embed="rId2"/>
          <a:srcRect/>
          <a:stretch>
            <a:fillRect/>
          </a:stretch>
        </p:blipFill>
        <p:spPr bwMode="auto">
          <a:xfrm>
            <a:off x="8153400" y="152400"/>
            <a:ext cx="822325" cy="8223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500" fill="hold"/>
                                        <p:tgtEl>
                                          <p:spTgt spid="60"/>
                                        </p:tgtEl>
                                        <p:attrNameLst>
                                          <p:attrName>ppt_x</p:attrName>
                                        </p:attrNameLst>
                                      </p:cBhvr>
                                      <p:tavLst>
                                        <p:tav tm="0">
                                          <p:val>
                                            <p:strVal val="#ppt_x"/>
                                          </p:val>
                                        </p:tav>
                                        <p:tav tm="100000">
                                          <p:val>
                                            <p:strVal val="#ppt_x"/>
                                          </p:val>
                                        </p:tav>
                                      </p:tavLst>
                                    </p:anim>
                                    <p:anim calcmode="lin" valueType="num">
                                      <p:cBhvr additive="base">
                                        <p:cTn id="8"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9"/>
                                        </p:tgtEl>
                                        <p:attrNameLst>
                                          <p:attrName>style.visibility</p:attrName>
                                        </p:attrNameLst>
                                      </p:cBhvr>
                                      <p:to>
                                        <p:strVal val="visible"/>
                                      </p:to>
                                    </p:set>
                                    <p:anim calcmode="lin" valueType="num">
                                      <p:cBhvr additive="base">
                                        <p:cTn id="13" dur="500" fill="hold"/>
                                        <p:tgtEl>
                                          <p:spTgt spid="59"/>
                                        </p:tgtEl>
                                        <p:attrNameLst>
                                          <p:attrName>ppt_x</p:attrName>
                                        </p:attrNameLst>
                                      </p:cBhvr>
                                      <p:tavLst>
                                        <p:tav tm="0">
                                          <p:val>
                                            <p:strVal val="#ppt_x"/>
                                          </p:val>
                                        </p:tav>
                                        <p:tav tm="100000">
                                          <p:val>
                                            <p:strVal val="#ppt_x"/>
                                          </p:val>
                                        </p:tav>
                                      </p:tavLst>
                                    </p:anim>
                                    <p:anim calcmode="lin" valueType="num">
                                      <p:cBhvr additive="base">
                                        <p:cTn id="14"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42875" y="309563"/>
          <a:ext cx="8882359" cy="6552141"/>
        </p:xfrm>
        <a:graphic>
          <a:graphicData uri="http://schemas.openxmlformats.org/drawingml/2006/table">
            <a:tbl>
              <a:tblPr firstRow="1" bandRow="1">
                <a:tableStyleId>{5C22544A-7EE6-4342-B048-85BDC9FD1C3A}</a:tableStyleId>
              </a:tblPr>
              <a:tblGrid>
                <a:gridCol w="356561"/>
                <a:gridCol w="483983"/>
                <a:gridCol w="445340"/>
                <a:gridCol w="571504"/>
                <a:gridCol w="428628"/>
                <a:gridCol w="500066"/>
                <a:gridCol w="500066"/>
                <a:gridCol w="571504"/>
                <a:gridCol w="571504"/>
                <a:gridCol w="428628"/>
                <a:gridCol w="500066"/>
                <a:gridCol w="500066"/>
                <a:gridCol w="571504"/>
                <a:gridCol w="428628"/>
                <a:gridCol w="428628"/>
                <a:gridCol w="500066"/>
                <a:gridCol w="428628"/>
                <a:gridCol w="666989"/>
              </a:tblGrid>
              <a:tr h="272783">
                <a:tc rowSpan="2">
                  <a:txBody>
                    <a:bodyPr/>
                    <a:lstStyle/>
                    <a:p>
                      <a:pPr algn="ctr"/>
                      <a:r>
                        <a:rPr lang="en-IN" sz="1000" b="1" kern="1200" dirty="0" smtClean="0">
                          <a:solidFill>
                            <a:schemeClr val="lt1"/>
                          </a:solidFill>
                          <a:latin typeface="+mn-lt"/>
                          <a:ea typeface="+mn-ea"/>
                          <a:cs typeface="+mn-cs"/>
                        </a:rPr>
                        <a:t>SL.NO</a:t>
                      </a:r>
                      <a:endParaRPr lang="en-IN" sz="1000" b="1" kern="1200" dirty="0">
                        <a:solidFill>
                          <a:schemeClr val="lt1"/>
                        </a:solidFill>
                        <a:latin typeface="+mn-lt"/>
                        <a:ea typeface="+mn-ea"/>
                        <a:cs typeface="+mn-cs"/>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rowSpan="2">
                  <a:txBody>
                    <a:bodyPr/>
                    <a:lstStyle/>
                    <a:p>
                      <a:pPr marL="0" algn="ctr" defTabSz="914400" rtl="0" eaLnBrk="1" latinLnBrk="0" hangingPunct="1"/>
                      <a:r>
                        <a:rPr lang="en-US" sz="1050" b="1" kern="1200" dirty="0" smtClean="0">
                          <a:solidFill>
                            <a:schemeClr val="lt1"/>
                          </a:solidFill>
                          <a:latin typeface="+mn-lt"/>
                          <a:ea typeface="+mn-ea"/>
                          <a:cs typeface="+mn-cs"/>
                        </a:rPr>
                        <a:t>Buoy ID</a:t>
                      </a:r>
                      <a:endParaRPr lang="en-IN" sz="1050" b="1" kern="1200" dirty="0">
                        <a:solidFill>
                          <a:schemeClr val="lt1"/>
                        </a:solidFill>
                        <a:latin typeface="+mn-lt"/>
                        <a:ea typeface="+mn-ea"/>
                        <a:cs typeface="+mn-cs"/>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gridSpan="6">
                  <a:txBody>
                    <a:bodyPr/>
                    <a:lstStyle/>
                    <a:p>
                      <a:pPr algn="ctr"/>
                      <a:r>
                        <a:rPr lang="en-US" sz="1050" dirty="0" smtClean="0"/>
                        <a:t>2010</a:t>
                      </a:r>
                      <a:endParaRPr lang="en-IN" sz="1050" dirty="0"/>
                    </a:p>
                  </a:txBody>
                  <a:tcPr anchor="ctr">
                    <a:lnL w="3175" cap="flat" cmpd="sng" algn="ctr">
                      <a:solidFill>
                        <a:schemeClr val="tx1"/>
                      </a:solidFill>
                      <a:prstDash val="solid"/>
                      <a:round/>
                      <a:headEnd type="none" w="med" len="med"/>
                      <a:tailEnd type="none" w="med" len="med"/>
                    </a:lnL>
                    <a:lnB w="3175" cap="flat" cmpd="sng" algn="ctr">
                      <a:solidFill>
                        <a:schemeClr val="tx1"/>
                      </a:solidFill>
                      <a:prstDash val="solid"/>
                      <a:round/>
                      <a:headEnd type="none" w="med" len="med"/>
                      <a:tailEnd type="none" w="med" len="med"/>
                    </a:lnB>
                  </a:tcPr>
                </a:tc>
                <a:tc hMerge="1">
                  <a:txBody>
                    <a:bodyPr/>
                    <a:lstStyle/>
                    <a:p>
                      <a:pPr algn="ctr"/>
                      <a:endParaRPr lang="en-IN" sz="1050" dirty="0"/>
                    </a:p>
                  </a:txBody>
                  <a:tcPr anchor="ctr"/>
                </a:tc>
                <a:tc hMerge="1">
                  <a:txBody>
                    <a:bodyPr/>
                    <a:lstStyle/>
                    <a:p>
                      <a:pPr algn="ctr"/>
                      <a:endParaRPr lang="en-IN" sz="1050" dirty="0"/>
                    </a:p>
                  </a:txBody>
                  <a:tcPr anchor="ctr"/>
                </a:tc>
                <a:tc hMerge="1">
                  <a:txBody>
                    <a:bodyPr/>
                    <a:lstStyle/>
                    <a:p>
                      <a:pPr algn="ctr"/>
                      <a:endParaRPr lang="en-IN" sz="1050" dirty="0"/>
                    </a:p>
                  </a:txBody>
                  <a:tcPr anchor="ctr"/>
                </a:tc>
                <a:tc hMerge="1">
                  <a:txBody>
                    <a:bodyPr/>
                    <a:lstStyle/>
                    <a:p>
                      <a:pPr algn="ctr"/>
                      <a:endParaRPr lang="en-IN" sz="1050" dirty="0"/>
                    </a:p>
                  </a:txBody>
                  <a:tcPr anchor="ctr"/>
                </a:tc>
                <a:tc hMerge="1">
                  <a:txBody>
                    <a:bodyPr/>
                    <a:lstStyle/>
                    <a:p>
                      <a:pPr algn="ctr"/>
                      <a:endParaRPr lang="en-IN" sz="1050" dirty="0"/>
                    </a:p>
                  </a:txBody>
                  <a:tcPr anchor="ctr"/>
                </a:tc>
                <a:tc gridSpan="8">
                  <a:txBody>
                    <a:bodyPr/>
                    <a:lstStyle/>
                    <a:p>
                      <a:pPr algn="ctr"/>
                      <a:r>
                        <a:rPr lang="en-US" sz="1050" dirty="0" smtClean="0"/>
                        <a:t>2011</a:t>
                      </a:r>
                      <a:endParaRPr lang="en-IN" sz="1050" dirty="0"/>
                    </a:p>
                  </a:txBody>
                  <a:tcPr anchor="ctr">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tcPr>
                </a:tc>
                <a:tc hMerge="1">
                  <a:txBody>
                    <a:bodyPr/>
                    <a:lstStyle/>
                    <a:p>
                      <a:pPr algn="ctr"/>
                      <a:endParaRPr lang="en-IN" sz="1050" dirty="0"/>
                    </a:p>
                  </a:txBody>
                  <a:tcPr anchor="ctr"/>
                </a:tc>
                <a:tc hMerge="1">
                  <a:txBody>
                    <a:bodyPr/>
                    <a:lstStyle/>
                    <a:p>
                      <a:pPr algn="ctr"/>
                      <a:endParaRPr lang="en-IN" sz="1050" dirty="0"/>
                    </a:p>
                  </a:txBody>
                  <a:tcPr anchor="ctr"/>
                </a:tc>
                <a:tc hMerge="1">
                  <a:txBody>
                    <a:bodyPr/>
                    <a:lstStyle/>
                    <a:p>
                      <a:pPr algn="ctr"/>
                      <a:endParaRPr lang="en-IN" sz="1050" dirty="0"/>
                    </a:p>
                  </a:txBody>
                  <a:tcPr anchor="ctr"/>
                </a:tc>
                <a:tc hMerge="1">
                  <a:txBody>
                    <a:bodyPr/>
                    <a:lstStyle/>
                    <a:p>
                      <a:pPr algn="ctr"/>
                      <a:endParaRPr lang="en-IN" sz="1050" dirty="0"/>
                    </a:p>
                  </a:txBody>
                  <a:tcPr anchor="ctr"/>
                </a:tc>
                <a:tc hMerge="1">
                  <a:txBody>
                    <a:bodyPr/>
                    <a:lstStyle/>
                    <a:p>
                      <a:pPr algn="ctr"/>
                      <a:endParaRPr lang="en-IN" sz="1050" dirty="0"/>
                    </a:p>
                  </a:txBody>
                  <a:tcPr anchor="ctr"/>
                </a:tc>
                <a:tc hMerge="1">
                  <a:txBody>
                    <a:bodyPr/>
                    <a:lstStyle/>
                    <a:p>
                      <a:pPr algn="ctr"/>
                      <a:endParaRPr lang="en-IN" sz="1050" dirty="0"/>
                    </a:p>
                  </a:txBody>
                  <a:tcPr anchor="ctr"/>
                </a:tc>
                <a:tc hMerge="1">
                  <a:txBody>
                    <a:bodyPr/>
                    <a:lstStyle/>
                    <a:p>
                      <a:pPr algn="ctr"/>
                      <a:endParaRPr lang="en-IN" sz="1050" dirty="0"/>
                    </a:p>
                  </a:txBody>
                  <a:tcPr anchor="ctr"/>
                </a:tc>
                <a:tc>
                  <a:txBody>
                    <a:bodyPr/>
                    <a:lstStyle/>
                    <a:p>
                      <a:pPr algn="ctr"/>
                      <a:endParaRPr lang="en-IN" sz="1050" dirty="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tcPr>
                </a:tc>
                <a:tc rowSpan="2">
                  <a:txBody>
                    <a:bodyPr/>
                    <a:lstStyle/>
                    <a:p>
                      <a:pPr marL="0" algn="ctr" defTabSz="914400" rtl="0" eaLnBrk="1" latinLnBrk="0" hangingPunct="1"/>
                      <a:r>
                        <a:rPr lang="en-US" sz="1050" b="1" kern="1200" dirty="0" smtClean="0">
                          <a:solidFill>
                            <a:schemeClr val="lt1"/>
                          </a:solidFill>
                          <a:latin typeface="+mn-lt"/>
                          <a:ea typeface="+mn-ea"/>
                          <a:cs typeface="+mn-cs"/>
                        </a:rPr>
                        <a:t>Data Sets</a:t>
                      </a:r>
                      <a:endParaRPr lang="en-IN" sz="1050" b="1" kern="1200" dirty="0">
                        <a:solidFill>
                          <a:schemeClr val="lt1"/>
                        </a:solidFill>
                        <a:latin typeface="+mn-lt"/>
                        <a:ea typeface="+mn-ea"/>
                        <a:cs typeface="+mn-cs"/>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471045">
                <a:tc vMerge="1">
                  <a:txBody>
                    <a:bodyPr/>
                    <a:lstStyle/>
                    <a:p>
                      <a:pPr marL="0" algn="ctr" defTabSz="914400" rtl="0" eaLnBrk="1" latinLnBrk="0" hangingPunct="1"/>
                      <a:endParaRPr lang="en-IN" sz="1050" b="1" kern="1200" dirty="0">
                        <a:solidFill>
                          <a:schemeClr val="lt1"/>
                        </a:solidFill>
                        <a:latin typeface="+mn-lt"/>
                        <a:ea typeface="+mn-ea"/>
                        <a:cs typeface="+mn-cs"/>
                      </a:endParaRPr>
                    </a:p>
                  </a:txBody>
                  <a:tcPr anchor="ctr">
                    <a:solidFill>
                      <a:schemeClr val="accent1"/>
                    </a:solidFill>
                  </a:tcPr>
                </a:tc>
                <a:tc vMerge="1">
                  <a:txBody>
                    <a:bodyPr/>
                    <a:lstStyle/>
                    <a:p>
                      <a:pPr marL="0" algn="ctr" defTabSz="914400" rtl="0" eaLnBrk="1" latinLnBrk="0" hangingPunct="1"/>
                      <a:endParaRPr lang="en-IN" sz="1050" b="1" kern="1200" dirty="0">
                        <a:solidFill>
                          <a:schemeClr val="lt1"/>
                        </a:solidFill>
                        <a:latin typeface="+mn-lt"/>
                        <a:ea typeface="+mn-ea"/>
                        <a:cs typeface="+mn-cs"/>
                      </a:endParaRPr>
                    </a:p>
                  </a:txBody>
                  <a:tcPr anchor="ctr">
                    <a:solidFill>
                      <a:schemeClr val="accent1"/>
                    </a:solidFill>
                  </a:tcPr>
                </a:tc>
                <a:tc>
                  <a:txBody>
                    <a:bodyPr/>
                    <a:lstStyle/>
                    <a:p>
                      <a:pPr marL="0" algn="ctr" defTabSz="914400" rtl="0" eaLnBrk="1" latinLnBrk="0" hangingPunct="1"/>
                      <a:r>
                        <a:rPr lang="en-US" sz="1050" b="1" kern="1200" dirty="0" smtClean="0">
                          <a:solidFill>
                            <a:schemeClr val="lt1"/>
                          </a:solidFill>
                          <a:latin typeface="+mn-lt"/>
                          <a:ea typeface="+mn-ea"/>
                          <a:cs typeface="+mn-cs"/>
                        </a:rPr>
                        <a:t>JUL</a:t>
                      </a:r>
                      <a:endParaRPr lang="en-IN" sz="1050" b="1" kern="1200" dirty="0">
                        <a:solidFill>
                          <a:schemeClr val="lt1"/>
                        </a:solidFill>
                        <a:latin typeface="+mn-lt"/>
                        <a:ea typeface="+mn-ea"/>
                        <a:cs typeface="+mn-cs"/>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marL="0" algn="ctr" defTabSz="914400" rtl="0" eaLnBrk="1" latinLnBrk="0" hangingPunct="1"/>
                      <a:r>
                        <a:rPr lang="en-US" sz="1050" b="1" kern="1200" dirty="0" smtClean="0">
                          <a:solidFill>
                            <a:schemeClr val="lt1"/>
                          </a:solidFill>
                          <a:latin typeface="+mn-lt"/>
                          <a:ea typeface="+mn-ea"/>
                          <a:cs typeface="+mn-cs"/>
                        </a:rPr>
                        <a:t>AUG</a:t>
                      </a:r>
                      <a:endParaRPr lang="en-IN" sz="1050" b="1" kern="1200" dirty="0">
                        <a:solidFill>
                          <a:schemeClr val="lt1"/>
                        </a:solidFill>
                        <a:latin typeface="+mn-lt"/>
                        <a:ea typeface="+mn-ea"/>
                        <a:cs typeface="+mn-cs"/>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marL="0" algn="ctr" defTabSz="914400" rtl="0" eaLnBrk="1" latinLnBrk="0" hangingPunct="1"/>
                      <a:r>
                        <a:rPr lang="en-US" sz="1050" b="1" kern="1200" dirty="0" smtClean="0">
                          <a:solidFill>
                            <a:schemeClr val="lt1"/>
                          </a:solidFill>
                          <a:latin typeface="+mn-lt"/>
                          <a:ea typeface="+mn-ea"/>
                          <a:cs typeface="+mn-cs"/>
                        </a:rPr>
                        <a:t>SEP</a:t>
                      </a:r>
                      <a:endParaRPr lang="en-IN" sz="1050" b="1" kern="1200" dirty="0">
                        <a:solidFill>
                          <a:schemeClr val="lt1"/>
                        </a:solidFill>
                        <a:latin typeface="+mn-lt"/>
                        <a:ea typeface="+mn-ea"/>
                        <a:cs typeface="+mn-cs"/>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marL="0" algn="ctr" defTabSz="914400" rtl="0" eaLnBrk="1" latinLnBrk="0" hangingPunct="1"/>
                      <a:r>
                        <a:rPr lang="en-US" sz="1050" b="1" kern="1200" dirty="0" smtClean="0">
                          <a:solidFill>
                            <a:schemeClr val="lt1"/>
                          </a:solidFill>
                          <a:latin typeface="+mn-lt"/>
                          <a:ea typeface="+mn-ea"/>
                          <a:cs typeface="+mn-cs"/>
                        </a:rPr>
                        <a:t>OCT</a:t>
                      </a:r>
                      <a:endParaRPr lang="en-IN" sz="1050" b="1" kern="1200" dirty="0">
                        <a:solidFill>
                          <a:schemeClr val="lt1"/>
                        </a:solidFill>
                        <a:latin typeface="+mn-lt"/>
                        <a:ea typeface="+mn-ea"/>
                        <a:cs typeface="+mn-cs"/>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marL="0" algn="ctr" defTabSz="914400" rtl="0" eaLnBrk="1" latinLnBrk="0" hangingPunct="1"/>
                      <a:r>
                        <a:rPr lang="en-US" sz="1050" b="1" kern="1200" dirty="0" smtClean="0">
                          <a:solidFill>
                            <a:schemeClr val="lt1"/>
                          </a:solidFill>
                          <a:latin typeface="+mn-lt"/>
                          <a:ea typeface="+mn-ea"/>
                          <a:cs typeface="+mn-cs"/>
                        </a:rPr>
                        <a:t>NOV</a:t>
                      </a:r>
                      <a:endParaRPr lang="en-IN" sz="1050" b="1" kern="1200" dirty="0">
                        <a:solidFill>
                          <a:schemeClr val="lt1"/>
                        </a:solidFill>
                        <a:latin typeface="+mn-lt"/>
                        <a:ea typeface="+mn-ea"/>
                        <a:cs typeface="+mn-cs"/>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marL="0" algn="ctr" defTabSz="914400" rtl="0" eaLnBrk="1" latinLnBrk="0" hangingPunct="1"/>
                      <a:r>
                        <a:rPr lang="en-US" sz="1050" b="1" kern="1200" dirty="0" smtClean="0">
                          <a:solidFill>
                            <a:schemeClr val="lt1"/>
                          </a:solidFill>
                          <a:latin typeface="+mn-lt"/>
                          <a:ea typeface="+mn-ea"/>
                          <a:cs typeface="+mn-cs"/>
                        </a:rPr>
                        <a:t>DEC</a:t>
                      </a:r>
                      <a:endParaRPr lang="en-IN" sz="1050" b="1" kern="1200" dirty="0">
                        <a:solidFill>
                          <a:schemeClr val="lt1"/>
                        </a:solidFill>
                        <a:latin typeface="+mn-lt"/>
                        <a:ea typeface="+mn-ea"/>
                        <a:cs typeface="+mn-cs"/>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marL="0" algn="ctr" defTabSz="914400" rtl="0" eaLnBrk="1" latinLnBrk="0" hangingPunct="1"/>
                      <a:r>
                        <a:rPr lang="en-US" sz="1050" b="1" kern="1200" dirty="0" smtClean="0">
                          <a:solidFill>
                            <a:schemeClr val="lt1"/>
                          </a:solidFill>
                          <a:latin typeface="+mn-lt"/>
                          <a:ea typeface="+mn-ea"/>
                          <a:cs typeface="+mn-cs"/>
                        </a:rPr>
                        <a:t>JAN</a:t>
                      </a:r>
                      <a:endParaRPr lang="en-IN" sz="1050" b="1" kern="1200" dirty="0">
                        <a:solidFill>
                          <a:schemeClr val="lt1"/>
                        </a:solidFill>
                        <a:latin typeface="+mn-lt"/>
                        <a:ea typeface="+mn-ea"/>
                        <a:cs typeface="+mn-cs"/>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marL="0" algn="ctr" defTabSz="914400" rtl="0" eaLnBrk="1" latinLnBrk="0" hangingPunct="1"/>
                      <a:r>
                        <a:rPr lang="en-US" sz="1050" b="1" kern="1200" dirty="0" smtClean="0">
                          <a:solidFill>
                            <a:schemeClr val="lt1"/>
                          </a:solidFill>
                          <a:latin typeface="+mn-lt"/>
                          <a:ea typeface="+mn-ea"/>
                          <a:cs typeface="+mn-cs"/>
                        </a:rPr>
                        <a:t>FEB</a:t>
                      </a:r>
                      <a:endParaRPr lang="en-IN" sz="1050" b="1" kern="1200" dirty="0">
                        <a:solidFill>
                          <a:schemeClr val="lt1"/>
                        </a:solidFill>
                        <a:latin typeface="+mn-lt"/>
                        <a:ea typeface="+mn-ea"/>
                        <a:cs typeface="+mn-cs"/>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marL="0" algn="ctr" defTabSz="914400" rtl="0" eaLnBrk="1" latinLnBrk="0" hangingPunct="1"/>
                      <a:r>
                        <a:rPr lang="en-US" sz="1050" b="1" kern="1200" dirty="0" smtClean="0">
                          <a:solidFill>
                            <a:schemeClr val="lt1"/>
                          </a:solidFill>
                          <a:latin typeface="+mn-lt"/>
                          <a:ea typeface="+mn-ea"/>
                          <a:cs typeface="+mn-cs"/>
                        </a:rPr>
                        <a:t>MAR</a:t>
                      </a:r>
                      <a:endParaRPr lang="en-IN" sz="1050" b="1" kern="1200" dirty="0">
                        <a:solidFill>
                          <a:schemeClr val="lt1"/>
                        </a:solidFill>
                        <a:latin typeface="+mn-lt"/>
                        <a:ea typeface="+mn-ea"/>
                        <a:cs typeface="+mn-cs"/>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marL="0" algn="ctr" defTabSz="914400" rtl="0" eaLnBrk="1" latinLnBrk="0" hangingPunct="1"/>
                      <a:r>
                        <a:rPr lang="en-US" sz="1050" b="1" kern="1200" dirty="0" smtClean="0">
                          <a:solidFill>
                            <a:schemeClr val="lt1"/>
                          </a:solidFill>
                          <a:latin typeface="+mn-lt"/>
                          <a:ea typeface="+mn-ea"/>
                          <a:cs typeface="+mn-cs"/>
                        </a:rPr>
                        <a:t>APR</a:t>
                      </a:r>
                      <a:endParaRPr lang="en-IN" sz="1050" b="1" kern="1200" dirty="0">
                        <a:solidFill>
                          <a:schemeClr val="lt1"/>
                        </a:solidFill>
                        <a:latin typeface="+mn-lt"/>
                        <a:ea typeface="+mn-ea"/>
                        <a:cs typeface="+mn-cs"/>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marL="0" algn="ctr" defTabSz="914400" rtl="0" eaLnBrk="1" latinLnBrk="0" hangingPunct="1"/>
                      <a:r>
                        <a:rPr lang="en-US" sz="1050" b="1" kern="1200" dirty="0" smtClean="0">
                          <a:solidFill>
                            <a:schemeClr val="lt1"/>
                          </a:solidFill>
                          <a:latin typeface="+mn-lt"/>
                          <a:ea typeface="+mn-ea"/>
                          <a:cs typeface="+mn-cs"/>
                        </a:rPr>
                        <a:t>MAY</a:t>
                      </a:r>
                      <a:endParaRPr lang="en-IN" sz="1050" b="1" kern="1200" dirty="0">
                        <a:solidFill>
                          <a:schemeClr val="lt1"/>
                        </a:solidFill>
                        <a:latin typeface="+mn-lt"/>
                        <a:ea typeface="+mn-ea"/>
                        <a:cs typeface="+mn-cs"/>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marL="0" algn="ctr" defTabSz="914400" rtl="0" eaLnBrk="1" latinLnBrk="0" hangingPunct="1"/>
                      <a:r>
                        <a:rPr lang="en-US" sz="1050" b="1" kern="1200" dirty="0" smtClean="0">
                          <a:solidFill>
                            <a:schemeClr val="lt1"/>
                          </a:solidFill>
                          <a:latin typeface="+mn-lt"/>
                          <a:ea typeface="+mn-ea"/>
                          <a:cs typeface="+mn-cs"/>
                        </a:rPr>
                        <a:t>JUN</a:t>
                      </a:r>
                      <a:endParaRPr lang="en-IN" sz="1050" b="1" kern="1200" dirty="0">
                        <a:solidFill>
                          <a:schemeClr val="lt1"/>
                        </a:solidFill>
                        <a:latin typeface="+mn-lt"/>
                        <a:ea typeface="+mn-ea"/>
                        <a:cs typeface="+mn-cs"/>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marL="0" algn="ctr" defTabSz="914400" rtl="0" eaLnBrk="1" latinLnBrk="0" hangingPunct="1"/>
                      <a:r>
                        <a:rPr lang="en-US" sz="1050" b="1" kern="1200" dirty="0" smtClean="0">
                          <a:solidFill>
                            <a:schemeClr val="lt1"/>
                          </a:solidFill>
                          <a:latin typeface="+mn-lt"/>
                          <a:ea typeface="+mn-ea"/>
                          <a:cs typeface="+mn-cs"/>
                        </a:rPr>
                        <a:t>JUL</a:t>
                      </a:r>
                      <a:endParaRPr lang="en-IN" sz="1050" b="1" kern="1200" dirty="0">
                        <a:solidFill>
                          <a:schemeClr val="lt1"/>
                        </a:solidFill>
                        <a:latin typeface="+mn-lt"/>
                        <a:ea typeface="+mn-ea"/>
                        <a:cs typeface="+mn-cs"/>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marL="0" algn="ctr" defTabSz="914400" rtl="0" eaLnBrk="1" latinLnBrk="0" hangingPunct="1"/>
                      <a:r>
                        <a:rPr lang="en-US" sz="1050" b="1" kern="1200" dirty="0" smtClean="0">
                          <a:solidFill>
                            <a:schemeClr val="lt1"/>
                          </a:solidFill>
                          <a:latin typeface="+mn-lt"/>
                          <a:ea typeface="+mn-ea"/>
                          <a:cs typeface="+mn-cs"/>
                        </a:rPr>
                        <a:t>AUG</a:t>
                      </a:r>
                      <a:endParaRPr lang="en-IN" sz="1050" b="1" kern="1200" dirty="0">
                        <a:solidFill>
                          <a:schemeClr val="lt1"/>
                        </a:solidFill>
                        <a:latin typeface="+mn-lt"/>
                        <a:ea typeface="+mn-ea"/>
                        <a:cs typeface="+mn-cs"/>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marL="0" algn="ctr" defTabSz="914400" rtl="0" eaLnBrk="1" latinLnBrk="0" hangingPunct="1"/>
                      <a:r>
                        <a:rPr lang="en-IN" sz="1050" b="1" kern="1200" dirty="0" smtClean="0">
                          <a:solidFill>
                            <a:schemeClr val="lt1"/>
                          </a:solidFill>
                          <a:latin typeface="+mn-lt"/>
                          <a:ea typeface="+mn-ea"/>
                          <a:cs typeface="+mn-cs"/>
                        </a:rPr>
                        <a:t>SEP</a:t>
                      </a:r>
                      <a:endParaRPr lang="en-IN" sz="1050" b="1" kern="1200" dirty="0">
                        <a:solidFill>
                          <a:schemeClr val="lt1"/>
                        </a:solidFill>
                        <a:latin typeface="+mn-lt"/>
                        <a:ea typeface="+mn-ea"/>
                        <a:cs typeface="+mn-cs"/>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vMerge="1">
                  <a:txBody>
                    <a:bodyPr/>
                    <a:lstStyle/>
                    <a:p>
                      <a:pPr marL="0" algn="ctr" defTabSz="914400" rtl="0" eaLnBrk="1" latinLnBrk="0" hangingPunct="1"/>
                      <a:endParaRPr lang="en-IN" sz="1050" b="1" kern="1200" dirty="0">
                        <a:solidFill>
                          <a:schemeClr val="lt1"/>
                        </a:solidFill>
                        <a:latin typeface="+mn-lt"/>
                        <a:ea typeface="+mn-ea"/>
                        <a:cs typeface="+mn-cs"/>
                      </a:endParaRPr>
                    </a:p>
                  </a:txBody>
                  <a:tcPr anchor="ctr">
                    <a:solidFill>
                      <a:schemeClr val="accent1"/>
                    </a:solidFill>
                  </a:tcPr>
                </a:tc>
              </a:tr>
              <a:tr h="362490">
                <a:tc>
                  <a:txBody>
                    <a:bodyPr/>
                    <a:lstStyle/>
                    <a:p>
                      <a:pPr algn="ctr"/>
                      <a:r>
                        <a:rPr lang="en-US" sz="1050" dirty="0" smtClean="0"/>
                        <a:t>1</a:t>
                      </a:r>
                      <a:endParaRPr lang="en-IN" sz="1050" dirty="0"/>
                    </a:p>
                  </a:txBody>
                  <a:tcPr anchor="ctr">
                    <a:lnT w="3175" cap="flat" cmpd="sng" algn="ctr">
                      <a:solidFill>
                        <a:schemeClr val="tx1"/>
                      </a:solidFill>
                      <a:prstDash val="solid"/>
                      <a:round/>
                      <a:headEnd type="none" w="med" len="med"/>
                      <a:tailEnd type="none" w="med" len="med"/>
                    </a:lnT>
                  </a:tcPr>
                </a:tc>
                <a:tc>
                  <a:txBody>
                    <a:bodyPr/>
                    <a:lstStyle/>
                    <a:p>
                      <a:pPr algn="ctr"/>
                      <a:r>
                        <a:rPr lang="en-US" sz="1050" dirty="0" smtClean="0"/>
                        <a:t>AD1</a:t>
                      </a:r>
                      <a:endParaRPr lang="en-IN" sz="1050" dirty="0"/>
                    </a:p>
                  </a:txBody>
                  <a:tcPr anchor="ctr">
                    <a:lnT w="3175" cap="flat" cmpd="sng" algn="ctr">
                      <a:solidFill>
                        <a:schemeClr val="tx1"/>
                      </a:solidFill>
                      <a:prstDash val="solid"/>
                      <a:round/>
                      <a:headEnd type="none" w="med" len="med"/>
                      <a:tailEnd type="none" w="med" len="med"/>
                    </a:lnT>
                  </a:tcPr>
                </a:tc>
                <a:tc>
                  <a:txBody>
                    <a:bodyPr/>
                    <a:lstStyle/>
                    <a:p>
                      <a:pPr algn="ctr"/>
                      <a:endParaRPr lang="en-IN" sz="1050" dirty="0">
                        <a:solidFill>
                          <a:schemeClr val="tx1"/>
                        </a:solidFill>
                      </a:endParaRPr>
                    </a:p>
                  </a:txBody>
                  <a:tcPr anchor="ctr">
                    <a:lnT w="3175" cap="flat" cmpd="sng" algn="ctr">
                      <a:solidFill>
                        <a:schemeClr val="tx1"/>
                      </a:solidFill>
                      <a:prstDash val="solid"/>
                      <a:round/>
                      <a:headEnd type="none" w="med" len="med"/>
                      <a:tailEnd type="none" w="med" len="med"/>
                    </a:lnT>
                  </a:tcPr>
                </a:tc>
                <a:tc>
                  <a:txBody>
                    <a:bodyPr/>
                    <a:lstStyle/>
                    <a:p>
                      <a:pPr algn="ctr"/>
                      <a:endParaRPr lang="en-IN" sz="1050">
                        <a:solidFill>
                          <a:schemeClr val="tx1"/>
                        </a:solidFill>
                      </a:endParaRPr>
                    </a:p>
                  </a:txBody>
                  <a:tcPr anchor="ctr">
                    <a:lnT w="3175" cap="flat" cmpd="sng" algn="ctr">
                      <a:solidFill>
                        <a:schemeClr val="tx1"/>
                      </a:solidFill>
                      <a:prstDash val="solid"/>
                      <a:round/>
                      <a:headEnd type="none" w="med" len="med"/>
                      <a:tailEnd type="none" w="med" len="med"/>
                    </a:lnT>
                  </a:tcPr>
                </a:tc>
                <a:tc>
                  <a:txBody>
                    <a:bodyPr/>
                    <a:lstStyle/>
                    <a:p>
                      <a:pPr algn="ctr"/>
                      <a:endParaRPr lang="en-IN" sz="1050">
                        <a:solidFill>
                          <a:schemeClr val="tx1"/>
                        </a:solidFill>
                      </a:endParaRPr>
                    </a:p>
                  </a:txBody>
                  <a:tcPr anchor="ctr">
                    <a:lnT w="3175" cap="flat" cmpd="sng" algn="ctr">
                      <a:solidFill>
                        <a:schemeClr val="tx1"/>
                      </a:solidFill>
                      <a:prstDash val="solid"/>
                      <a:round/>
                      <a:headEnd type="none" w="med" len="med"/>
                      <a:tailEnd type="none" w="med" len="med"/>
                    </a:lnT>
                  </a:tcPr>
                </a:tc>
                <a:tc>
                  <a:txBody>
                    <a:bodyPr/>
                    <a:lstStyle/>
                    <a:p>
                      <a:pPr algn="ctr"/>
                      <a:endParaRPr lang="en-IN" sz="1050" dirty="0">
                        <a:solidFill>
                          <a:schemeClr val="tx1"/>
                        </a:solidFill>
                      </a:endParaRPr>
                    </a:p>
                  </a:txBody>
                  <a:tcPr anchor="ctr">
                    <a:lnT w="3175" cap="flat" cmpd="sng" algn="ctr">
                      <a:solidFill>
                        <a:schemeClr val="tx1"/>
                      </a:solidFill>
                      <a:prstDash val="solid"/>
                      <a:round/>
                      <a:headEnd type="none" w="med" len="med"/>
                      <a:tailEnd type="none" w="med" len="med"/>
                    </a:lnT>
                  </a:tcPr>
                </a:tc>
                <a:tc>
                  <a:txBody>
                    <a:bodyPr/>
                    <a:lstStyle/>
                    <a:p>
                      <a:pPr algn="ctr"/>
                      <a:endParaRPr lang="en-IN" sz="1050" dirty="0">
                        <a:solidFill>
                          <a:schemeClr val="tx1"/>
                        </a:solidFill>
                      </a:endParaRPr>
                    </a:p>
                  </a:txBody>
                  <a:tcPr anchor="ctr">
                    <a:lnT w="3175" cap="flat" cmpd="sng" algn="ctr">
                      <a:solidFill>
                        <a:schemeClr val="tx1"/>
                      </a:solidFill>
                      <a:prstDash val="solid"/>
                      <a:round/>
                      <a:headEnd type="none" w="med" len="med"/>
                      <a:tailEnd type="none" w="med" len="med"/>
                    </a:lnT>
                  </a:tcPr>
                </a:tc>
                <a:tc>
                  <a:txBody>
                    <a:bodyPr/>
                    <a:lstStyle/>
                    <a:p>
                      <a:pPr algn="ctr" fontAlgn="b"/>
                      <a:r>
                        <a:rPr lang="en-US" sz="600" b="0" i="0" u="none" strike="noStrike" dirty="0">
                          <a:solidFill>
                            <a:schemeClr val="tx1"/>
                          </a:solidFill>
                          <a:latin typeface="Calibri"/>
                        </a:rPr>
                        <a:t>121/121</a:t>
                      </a:r>
                    </a:p>
                  </a:txBody>
                  <a:tcPr marL="9525" marR="9525" marT="9525" marB="0" anchor="b">
                    <a:lnT w="3175" cap="flat" cmpd="sng" algn="ctr">
                      <a:solidFill>
                        <a:schemeClr val="tx1"/>
                      </a:solidFill>
                      <a:prstDash val="solid"/>
                      <a:round/>
                      <a:headEnd type="none" w="med" len="med"/>
                      <a:tailEnd type="none" w="med" len="med"/>
                    </a:lnT>
                  </a:tcPr>
                </a:tc>
                <a:tc>
                  <a:txBody>
                    <a:bodyPr/>
                    <a:lstStyle/>
                    <a:p>
                      <a:pPr algn="ctr" fontAlgn="b"/>
                      <a:r>
                        <a:rPr lang="en-US" sz="600" b="0" i="0" u="none" strike="noStrike" dirty="0">
                          <a:solidFill>
                            <a:schemeClr val="tx1"/>
                          </a:solidFill>
                          <a:latin typeface="Calibri"/>
                        </a:rPr>
                        <a:t>248/248</a:t>
                      </a:r>
                    </a:p>
                  </a:txBody>
                  <a:tcPr marL="9525" marR="9525" marT="9525" marB="0" anchor="b">
                    <a:lnT w="3175" cap="flat" cmpd="sng" algn="ctr">
                      <a:solidFill>
                        <a:schemeClr val="tx1"/>
                      </a:solidFill>
                      <a:prstDash val="solid"/>
                      <a:round/>
                      <a:headEnd type="none" w="med" len="med"/>
                      <a:tailEnd type="none" w="med" len="med"/>
                    </a:lnT>
                  </a:tcPr>
                </a:tc>
                <a:tc>
                  <a:txBody>
                    <a:bodyPr/>
                    <a:lstStyle/>
                    <a:p>
                      <a:pPr algn="ctr" fontAlgn="b"/>
                      <a:r>
                        <a:rPr lang="en-US" sz="600" b="0" i="0" u="none" strike="noStrike" dirty="0">
                          <a:solidFill>
                            <a:schemeClr val="tx1"/>
                          </a:solidFill>
                          <a:latin typeface="Calibri"/>
                        </a:rPr>
                        <a:t>224/224</a:t>
                      </a:r>
                    </a:p>
                  </a:txBody>
                  <a:tcPr marL="9525" marR="9525" marT="9525" marB="0" anchor="b">
                    <a:lnT w="3175" cap="flat" cmpd="sng" algn="ctr">
                      <a:solidFill>
                        <a:schemeClr val="tx1"/>
                      </a:solidFill>
                      <a:prstDash val="solid"/>
                      <a:round/>
                      <a:headEnd type="none" w="med" len="med"/>
                      <a:tailEnd type="none" w="med" len="med"/>
                    </a:lnT>
                  </a:tcPr>
                </a:tc>
                <a:tc>
                  <a:txBody>
                    <a:bodyPr/>
                    <a:lstStyle/>
                    <a:p>
                      <a:pPr algn="ctr" fontAlgn="b"/>
                      <a:r>
                        <a:rPr lang="en-US" sz="600" b="0" i="0" u="none" strike="noStrike" dirty="0">
                          <a:solidFill>
                            <a:schemeClr val="tx1"/>
                          </a:solidFill>
                          <a:latin typeface="Calibri"/>
                        </a:rPr>
                        <a:t>232/248</a:t>
                      </a:r>
                    </a:p>
                  </a:txBody>
                  <a:tcPr marL="9525" marR="9525" marT="9525" marB="0" anchor="b">
                    <a:lnT w="3175" cap="flat" cmpd="sng" algn="ctr">
                      <a:solidFill>
                        <a:schemeClr val="tx1"/>
                      </a:solidFill>
                      <a:prstDash val="solid"/>
                      <a:round/>
                      <a:headEnd type="none" w="med" len="med"/>
                      <a:tailEnd type="none" w="med" len="med"/>
                    </a:lnT>
                  </a:tcPr>
                </a:tc>
                <a:tc>
                  <a:txBody>
                    <a:bodyPr/>
                    <a:lstStyle/>
                    <a:p>
                      <a:pPr algn="ctr" fontAlgn="b"/>
                      <a:r>
                        <a:rPr lang="en-US" sz="600" b="0" i="0" u="none" strike="noStrike" dirty="0">
                          <a:solidFill>
                            <a:schemeClr val="tx1"/>
                          </a:solidFill>
                          <a:latin typeface="Calibri"/>
                        </a:rPr>
                        <a:t>239/240</a:t>
                      </a:r>
                    </a:p>
                  </a:txBody>
                  <a:tcPr marL="9525" marR="9525" marT="9525" marB="0" anchor="b">
                    <a:lnT w="3175" cap="flat" cmpd="sng" algn="ctr">
                      <a:solidFill>
                        <a:schemeClr val="tx1"/>
                      </a:solidFill>
                      <a:prstDash val="solid"/>
                      <a:round/>
                      <a:headEnd type="none" w="med" len="med"/>
                      <a:tailEnd type="none" w="med" len="med"/>
                    </a:lnT>
                  </a:tcPr>
                </a:tc>
                <a:tc>
                  <a:txBody>
                    <a:bodyPr/>
                    <a:lstStyle/>
                    <a:p>
                      <a:pPr algn="ctr" fontAlgn="b"/>
                      <a:r>
                        <a:rPr lang="en-US" sz="600" b="0" i="0" u="none" strike="noStrike" dirty="0">
                          <a:solidFill>
                            <a:schemeClr val="tx1"/>
                          </a:solidFill>
                          <a:latin typeface="Calibri"/>
                        </a:rPr>
                        <a:t>248/248</a:t>
                      </a:r>
                    </a:p>
                  </a:txBody>
                  <a:tcPr marL="9525" marR="9525" marT="9525" marB="0" anchor="b">
                    <a:lnT w="3175" cap="flat" cmpd="sng" algn="ctr">
                      <a:solidFill>
                        <a:schemeClr val="tx1"/>
                      </a:solidFill>
                      <a:prstDash val="solid"/>
                      <a:round/>
                      <a:headEnd type="none" w="med" len="med"/>
                      <a:tailEnd type="none" w="med" len="med"/>
                    </a:lnT>
                  </a:tcPr>
                </a:tc>
                <a:tc>
                  <a:txBody>
                    <a:bodyPr/>
                    <a:lstStyle/>
                    <a:p>
                      <a:pPr algn="ctr" fontAlgn="b"/>
                      <a:r>
                        <a:rPr lang="en-US" sz="600" b="0" i="0" u="none" strike="noStrike" dirty="0">
                          <a:solidFill>
                            <a:schemeClr val="tx1"/>
                          </a:solidFill>
                          <a:latin typeface="Calibri"/>
                        </a:rPr>
                        <a:t>240/240</a:t>
                      </a:r>
                    </a:p>
                  </a:txBody>
                  <a:tcPr marL="9525" marR="9525" marT="9525" marB="0" anchor="b">
                    <a:lnT w="3175" cap="flat" cmpd="sng" algn="ctr">
                      <a:solidFill>
                        <a:schemeClr val="tx1"/>
                      </a:solidFill>
                      <a:prstDash val="solid"/>
                      <a:round/>
                      <a:headEnd type="none" w="med" len="med"/>
                      <a:tailEnd type="none" w="med" len="med"/>
                    </a:lnT>
                  </a:tcPr>
                </a:tc>
                <a:tc>
                  <a:txBody>
                    <a:bodyPr/>
                    <a:lstStyle/>
                    <a:p>
                      <a:pPr algn="ctr" fontAlgn="b"/>
                      <a:r>
                        <a:rPr lang="en-US" sz="600" b="0" i="0" u="none" strike="noStrike">
                          <a:solidFill>
                            <a:schemeClr val="tx1"/>
                          </a:solidFill>
                          <a:latin typeface="Calibri"/>
                        </a:rPr>
                        <a:t>248/248</a:t>
                      </a:r>
                    </a:p>
                  </a:txBody>
                  <a:tcPr marL="9525" marR="9525" marT="9525" marB="0" anchor="b">
                    <a:lnT w="3175" cap="flat" cmpd="sng" algn="ctr">
                      <a:solidFill>
                        <a:schemeClr val="tx1"/>
                      </a:solidFill>
                      <a:prstDash val="solid"/>
                      <a:round/>
                      <a:headEnd type="none" w="med" len="med"/>
                      <a:tailEnd type="none" w="med" len="med"/>
                    </a:lnT>
                  </a:tcPr>
                </a:tc>
                <a:tc>
                  <a:txBody>
                    <a:bodyPr/>
                    <a:lstStyle/>
                    <a:p>
                      <a:pPr algn="ctr" fontAlgn="b"/>
                      <a:r>
                        <a:rPr lang="en-US" sz="600" b="0" i="0" u="none" strike="noStrike" dirty="0">
                          <a:solidFill>
                            <a:schemeClr val="tx1"/>
                          </a:solidFill>
                          <a:latin typeface="Calibri"/>
                        </a:rPr>
                        <a:t>248/248</a:t>
                      </a:r>
                    </a:p>
                  </a:txBody>
                  <a:tcPr marL="9525" marR="9525" marT="9525" marB="0" anchor="b">
                    <a:lnT w="3175" cap="flat" cmpd="sng" algn="ctr">
                      <a:solidFill>
                        <a:schemeClr val="tx1"/>
                      </a:solidFill>
                      <a:prstDash val="solid"/>
                      <a:round/>
                      <a:headEnd type="none" w="med" len="med"/>
                      <a:tailEnd type="none" w="med" len="med"/>
                    </a:lnT>
                  </a:tcPr>
                </a:tc>
                <a:tc>
                  <a:txBody>
                    <a:bodyPr/>
                    <a:lstStyle/>
                    <a:p>
                      <a:pPr algn="ctr" fontAlgn="b"/>
                      <a:r>
                        <a:rPr lang="en-US" sz="600" b="0" i="0" u="none" strike="noStrike" dirty="0">
                          <a:solidFill>
                            <a:schemeClr val="tx1"/>
                          </a:solidFill>
                          <a:latin typeface="Calibri"/>
                        </a:rPr>
                        <a:t>151/152</a:t>
                      </a:r>
                    </a:p>
                  </a:txBody>
                  <a:tcPr marL="9525" marR="9525" marT="9525" marB="0" anchor="b">
                    <a:lnT w="3175"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kern="1200" dirty="0" smtClean="0">
                          <a:solidFill>
                            <a:srgbClr val="FF0000"/>
                          </a:solidFill>
                          <a:latin typeface="+mn-lt"/>
                          <a:ea typeface="+mn-ea"/>
                          <a:cs typeface="+mn-cs"/>
                        </a:rPr>
                        <a:t>2199</a:t>
                      </a:r>
                    </a:p>
                  </a:txBody>
                  <a:tcPr marL="9525" marR="9525" marT="9525" marB="0" anchor="b">
                    <a:lnT w="3175" cap="flat" cmpd="sng" algn="ctr">
                      <a:solidFill>
                        <a:schemeClr val="tx1"/>
                      </a:solidFill>
                      <a:prstDash val="solid"/>
                      <a:round/>
                      <a:headEnd type="none" w="med" len="med"/>
                      <a:tailEnd type="none" w="med" len="med"/>
                    </a:lnT>
                  </a:tcPr>
                </a:tc>
              </a:tr>
              <a:tr h="277086">
                <a:tc>
                  <a:txBody>
                    <a:bodyPr/>
                    <a:lstStyle/>
                    <a:p>
                      <a:pPr algn="ctr"/>
                      <a:r>
                        <a:rPr lang="en-US" sz="1050" dirty="0" smtClean="0"/>
                        <a:t>2</a:t>
                      </a:r>
                      <a:endParaRPr lang="en-IN" sz="1050" dirty="0"/>
                    </a:p>
                  </a:txBody>
                  <a:tcPr anchor="ctr"/>
                </a:tc>
                <a:tc>
                  <a:txBody>
                    <a:bodyPr/>
                    <a:lstStyle/>
                    <a:p>
                      <a:pPr algn="ctr"/>
                      <a:r>
                        <a:rPr lang="en-US" sz="1050" dirty="0" smtClean="0"/>
                        <a:t>AD2</a:t>
                      </a:r>
                      <a:endParaRPr lang="en-IN" sz="1050" dirty="0"/>
                    </a:p>
                  </a:txBody>
                  <a:tcPr anchor="ctr"/>
                </a:tc>
                <a:tc>
                  <a:txBody>
                    <a:bodyPr/>
                    <a:lstStyle/>
                    <a:p>
                      <a:pPr algn="ctr"/>
                      <a:endParaRPr lang="en-IN" sz="1050" dirty="0">
                        <a:solidFill>
                          <a:schemeClr val="tx1"/>
                        </a:solidFill>
                      </a:endParaRPr>
                    </a:p>
                  </a:txBody>
                  <a:tcPr anchor="ctr"/>
                </a:tc>
                <a:tc>
                  <a:txBody>
                    <a:bodyPr/>
                    <a:lstStyle/>
                    <a:p>
                      <a:pPr algn="ctr"/>
                      <a:endParaRPr lang="en-IN" sz="1050" dirty="0">
                        <a:solidFill>
                          <a:schemeClr val="tx1"/>
                        </a:solidFill>
                      </a:endParaRPr>
                    </a:p>
                  </a:txBody>
                  <a:tcPr anchor="ctr"/>
                </a:tc>
                <a:tc>
                  <a:txBody>
                    <a:bodyPr/>
                    <a:lstStyle/>
                    <a:p>
                      <a:pPr algn="ctr"/>
                      <a:endParaRPr lang="en-IN" sz="1050">
                        <a:solidFill>
                          <a:schemeClr val="tx1"/>
                        </a:solidFill>
                      </a:endParaRPr>
                    </a:p>
                  </a:txBody>
                  <a:tcPr anchor="ctr"/>
                </a:tc>
                <a:tc>
                  <a:txBody>
                    <a:bodyPr/>
                    <a:lstStyle/>
                    <a:p>
                      <a:pPr algn="ctr"/>
                      <a:endParaRPr lang="en-IN" sz="1050" dirty="0">
                        <a:solidFill>
                          <a:schemeClr val="tx1"/>
                        </a:solidFill>
                      </a:endParaRPr>
                    </a:p>
                  </a:txBody>
                  <a:tcPr anchor="ctr"/>
                </a:tc>
                <a:tc>
                  <a:txBody>
                    <a:bodyPr/>
                    <a:lstStyle/>
                    <a:p>
                      <a:pPr algn="ctr"/>
                      <a:endParaRPr lang="en-IN" sz="1050" dirty="0">
                        <a:solidFill>
                          <a:schemeClr val="tx1"/>
                        </a:solidFill>
                      </a:endParaRPr>
                    </a:p>
                  </a:txBody>
                  <a:tcPr anchor="ctr"/>
                </a:tc>
                <a:tc>
                  <a:txBody>
                    <a:bodyPr/>
                    <a:lstStyle/>
                    <a:p>
                      <a:pPr algn="ctr" fontAlgn="b"/>
                      <a:r>
                        <a:rPr lang="en-US" sz="600" b="0" i="0" u="none" strike="noStrike" dirty="0">
                          <a:solidFill>
                            <a:schemeClr val="tx1"/>
                          </a:solidFill>
                          <a:latin typeface="Calibri"/>
                        </a:rPr>
                        <a:t>110/110</a:t>
                      </a:r>
                    </a:p>
                  </a:txBody>
                  <a:tcPr marL="9525" marR="9525" marT="9525" marB="0" anchor="b"/>
                </a:tc>
                <a:tc>
                  <a:txBody>
                    <a:bodyPr/>
                    <a:lstStyle/>
                    <a:p>
                      <a:pPr algn="ctr" fontAlgn="b"/>
                      <a:r>
                        <a:rPr lang="en-US" sz="600" b="0" i="0" u="none" strike="noStrike" dirty="0">
                          <a:solidFill>
                            <a:schemeClr val="tx1"/>
                          </a:solidFill>
                          <a:latin typeface="Calibri"/>
                        </a:rPr>
                        <a:t>244/248</a:t>
                      </a:r>
                    </a:p>
                  </a:txBody>
                  <a:tcPr marL="9525" marR="9525" marT="9525" marB="0" anchor="b"/>
                </a:tc>
                <a:tc>
                  <a:txBody>
                    <a:bodyPr/>
                    <a:lstStyle/>
                    <a:p>
                      <a:pPr algn="ctr" fontAlgn="b"/>
                      <a:r>
                        <a:rPr lang="en-US" sz="600" b="0" i="0" u="none" strike="noStrike" dirty="0">
                          <a:solidFill>
                            <a:schemeClr val="tx1"/>
                          </a:solidFill>
                          <a:latin typeface="Calibri"/>
                        </a:rPr>
                        <a:t>218/224</a:t>
                      </a:r>
                    </a:p>
                  </a:txBody>
                  <a:tcPr marL="9525" marR="9525" marT="9525" marB="0" anchor="b"/>
                </a:tc>
                <a:tc>
                  <a:txBody>
                    <a:bodyPr/>
                    <a:lstStyle/>
                    <a:p>
                      <a:pPr algn="ctr" fontAlgn="b"/>
                      <a:r>
                        <a:rPr lang="en-US" sz="600" b="0" i="0" u="none" strike="noStrike" dirty="0">
                          <a:solidFill>
                            <a:schemeClr val="tx1"/>
                          </a:solidFill>
                          <a:latin typeface="Calibri"/>
                        </a:rPr>
                        <a:t>242/248</a:t>
                      </a:r>
                    </a:p>
                  </a:txBody>
                  <a:tcPr marL="9525" marR="9525" marT="9525" marB="0" anchor="b"/>
                </a:tc>
                <a:tc>
                  <a:txBody>
                    <a:bodyPr/>
                    <a:lstStyle/>
                    <a:p>
                      <a:pPr algn="ctr" fontAlgn="b"/>
                      <a:r>
                        <a:rPr lang="en-US" sz="600" b="0" i="0" u="none" strike="noStrike" dirty="0">
                          <a:solidFill>
                            <a:schemeClr val="tx1"/>
                          </a:solidFill>
                          <a:latin typeface="Calibri"/>
                        </a:rPr>
                        <a:t>237/240</a:t>
                      </a:r>
                    </a:p>
                  </a:txBody>
                  <a:tcPr marL="9525" marR="9525" marT="9525" marB="0" anchor="b"/>
                </a:tc>
                <a:tc>
                  <a:txBody>
                    <a:bodyPr/>
                    <a:lstStyle/>
                    <a:p>
                      <a:pPr algn="ctr" fontAlgn="b"/>
                      <a:r>
                        <a:rPr lang="en-US" sz="600" b="0" i="0" u="none" strike="noStrike" dirty="0">
                          <a:solidFill>
                            <a:schemeClr val="tx1"/>
                          </a:solidFill>
                          <a:latin typeface="Calibri"/>
                        </a:rPr>
                        <a:t>242/248</a:t>
                      </a:r>
                    </a:p>
                  </a:txBody>
                  <a:tcPr marL="9525" marR="9525" marT="9525" marB="0" anchor="b"/>
                </a:tc>
                <a:tc>
                  <a:txBody>
                    <a:bodyPr/>
                    <a:lstStyle/>
                    <a:p>
                      <a:pPr algn="ctr" fontAlgn="b"/>
                      <a:r>
                        <a:rPr lang="en-US" sz="600" b="0" i="0" u="none" strike="noStrike" dirty="0">
                          <a:solidFill>
                            <a:schemeClr val="tx1"/>
                          </a:solidFill>
                          <a:latin typeface="Calibri"/>
                        </a:rPr>
                        <a:t>238/240</a:t>
                      </a:r>
                    </a:p>
                  </a:txBody>
                  <a:tcPr marL="9525" marR="9525" marT="9525" marB="0" anchor="b"/>
                </a:tc>
                <a:tc>
                  <a:txBody>
                    <a:bodyPr/>
                    <a:lstStyle/>
                    <a:p>
                      <a:pPr algn="ctr" fontAlgn="b"/>
                      <a:r>
                        <a:rPr lang="en-US" sz="600" b="0" i="0" u="none" strike="noStrike" dirty="0">
                          <a:solidFill>
                            <a:schemeClr val="tx1"/>
                          </a:solidFill>
                          <a:latin typeface="Calibri"/>
                        </a:rPr>
                        <a:t>245/248</a:t>
                      </a:r>
                    </a:p>
                  </a:txBody>
                  <a:tcPr marL="9525" marR="9525" marT="9525" marB="0" anchor="b"/>
                </a:tc>
                <a:tc>
                  <a:txBody>
                    <a:bodyPr/>
                    <a:lstStyle/>
                    <a:p>
                      <a:pPr algn="ctr" fontAlgn="b"/>
                      <a:r>
                        <a:rPr lang="en-US" sz="600" b="0" i="0" u="none" strike="noStrike" dirty="0">
                          <a:solidFill>
                            <a:schemeClr val="tx1"/>
                          </a:solidFill>
                          <a:latin typeface="Calibri"/>
                        </a:rPr>
                        <a:t>244/248</a:t>
                      </a:r>
                    </a:p>
                  </a:txBody>
                  <a:tcPr marL="9525" marR="9525" marT="9525" marB="0" anchor="b"/>
                </a:tc>
                <a:tc>
                  <a:txBody>
                    <a:bodyPr/>
                    <a:lstStyle/>
                    <a:p>
                      <a:pPr algn="ctr" fontAlgn="b"/>
                      <a:r>
                        <a:rPr lang="en-US" sz="600" b="0" i="0" u="none" strike="noStrike" dirty="0">
                          <a:solidFill>
                            <a:schemeClr val="tx1"/>
                          </a:solidFill>
                          <a:latin typeface="Calibri"/>
                        </a:rPr>
                        <a:t>148/152</a:t>
                      </a:r>
                    </a:p>
                  </a:txBody>
                  <a:tcPr marL="9525" marR="9525" marT="9525" marB="0"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kern="1200" dirty="0" smtClean="0">
                          <a:solidFill>
                            <a:srgbClr val="FF0000"/>
                          </a:solidFill>
                          <a:latin typeface="+mn-lt"/>
                          <a:ea typeface="+mn-ea"/>
                          <a:cs typeface="+mn-cs"/>
                        </a:rPr>
                        <a:t>2168</a:t>
                      </a:r>
                    </a:p>
                  </a:txBody>
                  <a:tcPr marL="9525" marR="9525" marT="9525" marB="0" anchor="b"/>
                </a:tc>
              </a:tr>
              <a:tr h="277086">
                <a:tc>
                  <a:txBody>
                    <a:bodyPr/>
                    <a:lstStyle/>
                    <a:p>
                      <a:pPr algn="ctr"/>
                      <a:r>
                        <a:rPr lang="en-US" sz="1050" dirty="0" smtClean="0"/>
                        <a:t>3</a:t>
                      </a:r>
                      <a:endParaRPr lang="en-IN" sz="1050" dirty="0"/>
                    </a:p>
                  </a:txBody>
                  <a:tcPr anchor="ctr"/>
                </a:tc>
                <a:tc>
                  <a:txBody>
                    <a:bodyPr/>
                    <a:lstStyle/>
                    <a:p>
                      <a:pPr algn="ctr"/>
                      <a:r>
                        <a:rPr lang="en-US" sz="1050" dirty="0" smtClean="0"/>
                        <a:t>AD3</a:t>
                      </a:r>
                      <a:endParaRPr lang="en-IN" sz="1050" dirty="0"/>
                    </a:p>
                  </a:txBody>
                  <a:tcPr anchor="ctr"/>
                </a:tc>
                <a:tc>
                  <a:txBody>
                    <a:bodyPr/>
                    <a:lstStyle/>
                    <a:p>
                      <a:pPr algn="ctr"/>
                      <a:endParaRPr lang="en-IN" sz="1050" dirty="0">
                        <a:solidFill>
                          <a:schemeClr val="tx1"/>
                        </a:solidFill>
                      </a:endParaRPr>
                    </a:p>
                  </a:txBody>
                  <a:tcPr anchor="ctr"/>
                </a:tc>
                <a:tc>
                  <a:txBody>
                    <a:bodyPr/>
                    <a:lstStyle/>
                    <a:p>
                      <a:pPr algn="ctr"/>
                      <a:endParaRPr lang="en-IN" sz="1050" dirty="0">
                        <a:solidFill>
                          <a:schemeClr val="tx1"/>
                        </a:solidFill>
                      </a:endParaRPr>
                    </a:p>
                  </a:txBody>
                  <a:tcPr anchor="ctr"/>
                </a:tc>
                <a:tc>
                  <a:txBody>
                    <a:bodyPr/>
                    <a:lstStyle/>
                    <a:p>
                      <a:pPr algn="ctr" fontAlgn="b"/>
                      <a:r>
                        <a:rPr lang="en-US" sz="600" b="0" i="0" u="none" strike="noStrike" dirty="0">
                          <a:solidFill>
                            <a:schemeClr val="tx1"/>
                          </a:solidFill>
                          <a:latin typeface="Calibri"/>
                        </a:rPr>
                        <a:t>88/88</a:t>
                      </a:r>
                    </a:p>
                  </a:txBody>
                  <a:tcPr marL="9525" marR="9525" marT="9525" marB="0" anchor="b"/>
                </a:tc>
                <a:tc>
                  <a:txBody>
                    <a:bodyPr/>
                    <a:lstStyle/>
                    <a:p>
                      <a:pPr algn="ctr"/>
                      <a:endParaRPr lang="en-IN" sz="1050" dirty="0">
                        <a:solidFill>
                          <a:schemeClr val="tx1"/>
                        </a:solidFill>
                      </a:endParaRPr>
                    </a:p>
                  </a:txBody>
                  <a:tcPr anchor="ctr"/>
                </a:tc>
                <a:tc>
                  <a:txBody>
                    <a:bodyPr/>
                    <a:lstStyle/>
                    <a:p>
                      <a:pPr algn="ctr"/>
                      <a:endParaRPr lang="en-IN" sz="1050" dirty="0">
                        <a:solidFill>
                          <a:schemeClr val="tx1"/>
                        </a:solidFill>
                      </a:endParaRPr>
                    </a:p>
                  </a:txBody>
                  <a:tcPr anchor="ctr"/>
                </a:tc>
                <a:tc>
                  <a:txBody>
                    <a:bodyPr/>
                    <a:lstStyle/>
                    <a:p>
                      <a:pPr algn="ctr" fontAlgn="b"/>
                      <a:r>
                        <a:rPr lang="en-US" sz="600" b="0" i="0" u="none" strike="noStrike" dirty="0">
                          <a:solidFill>
                            <a:schemeClr val="tx1"/>
                          </a:solidFill>
                          <a:latin typeface="Calibri"/>
                        </a:rPr>
                        <a:t>20/20</a:t>
                      </a:r>
                    </a:p>
                  </a:txBody>
                  <a:tcPr marL="9525" marR="9525" marT="9525" marB="0" anchor="b"/>
                </a:tc>
                <a:tc>
                  <a:txBody>
                    <a:bodyPr/>
                    <a:lstStyle/>
                    <a:p>
                      <a:pPr algn="ctr" fontAlgn="b"/>
                      <a:r>
                        <a:rPr lang="en-US" sz="600" b="0" i="0" u="none" strike="noStrike" dirty="0">
                          <a:solidFill>
                            <a:schemeClr val="tx1"/>
                          </a:solidFill>
                          <a:latin typeface="Calibri"/>
                        </a:rPr>
                        <a:t>246/248</a:t>
                      </a:r>
                    </a:p>
                  </a:txBody>
                  <a:tcPr marL="9525" marR="9525" marT="9525" marB="0" anchor="b"/>
                </a:tc>
                <a:tc>
                  <a:txBody>
                    <a:bodyPr/>
                    <a:lstStyle/>
                    <a:p>
                      <a:pPr algn="ctr" fontAlgn="b"/>
                      <a:r>
                        <a:rPr lang="en-US" sz="600" b="0" i="0" u="none" strike="noStrike" dirty="0">
                          <a:solidFill>
                            <a:schemeClr val="tx1"/>
                          </a:solidFill>
                          <a:latin typeface="Calibri"/>
                        </a:rPr>
                        <a:t>222/224</a:t>
                      </a:r>
                    </a:p>
                  </a:txBody>
                  <a:tcPr marL="9525" marR="9525" marT="9525" marB="0" anchor="b"/>
                </a:tc>
                <a:tc>
                  <a:txBody>
                    <a:bodyPr/>
                    <a:lstStyle/>
                    <a:p>
                      <a:pPr algn="ctr" fontAlgn="b"/>
                      <a:r>
                        <a:rPr lang="en-US" sz="600" b="0" i="0" u="none" strike="noStrike" dirty="0">
                          <a:solidFill>
                            <a:schemeClr val="tx1"/>
                          </a:solidFill>
                          <a:latin typeface="Calibri"/>
                        </a:rPr>
                        <a:t>248/248</a:t>
                      </a:r>
                    </a:p>
                  </a:txBody>
                  <a:tcPr marL="9525" marR="9525" marT="9525" marB="0" anchor="b"/>
                </a:tc>
                <a:tc>
                  <a:txBody>
                    <a:bodyPr/>
                    <a:lstStyle/>
                    <a:p>
                      <a:pPr algn="ctr" fontAlgn="b"/>
                      <a:r>
                        <a:rPr lang="en-US" sz="600" b="0" i="0" u="none" strike="noStrike" dirty="0">
                          <a:solidFill>
                            <a:schemeClr val="tx1"/>
                          </a:solidFill>
                          <a:latin typeface="Calibri"/>
                        </a:rPr>
                        <a:t>240/240</a:t>
                      </a:r>
                    </a:p>
                  </a:txBody>
                  <a:tcPr marL="9525" marR="9525" marT="9525" marB="0" anchor="b"/>
                </a:tc>
                <a:tc>
                  <a:txBody>
                    <a:bodyPr/>
                    <a:lstStyle/>
                    <a:p>
                      <a:pPr algn="ctr" fontAlgn="b"/>
                      <a:r>
                        <a:rPr lang="en-US" sz="600" b="0" i="0" u="none" strike="noStrike" dirty="0">
                          <a:solidFill>
                            <a:schemeClr val="tx1"/>
                          </a:solidFill>
                          <a:latin typeface="Calibri"/>
                        </a:rPr>
                        <a:t>248/248</a:t>
                      </a:r>
                    </a:p>
                  </a:txBody>
                  <a:tcPr marL="9525" marR="9525" marT="9525" marB="0" anchor="b"/>
                </a:tc>
                <a:tc>
                  <a:txBody>
                    <a:bodyPr/>
                    <a:lstStyle/>
                    <a:p>
                      <a:pPr algn="ctr" fontAlgn="b"/>
                      <a:r>
                        <a:rPr lang="en-US" sz="600" b="0" i="0" u="none" strike="noStrike" dirty="0">
                          <a:solidFill>
                            <a:schemeClr val="tx1"/>
                          </a:solidFill>
                          <a:latin typeface="Calibri"/>
                        </a:rPr>
                        <a:t>240/240</a:t>
                      </a:r>
                    </a:p>
                  </a:txBody>
                  <a:tcPr marL="9525" marR="9525" marT="9525" marB="0" anchor="b"/>
                </a:tc>
                <a:tc>
                  <a:txBody>
                    <a:bodyPr/>
                    <a:lstStyle/>
                    <a:p>
                      <a:pPr algn="ctr" fontAlgn="b"/>
                      <a:r>
                        <a:rPr lang="en-US" sz="600" b="0" i="0" u="none" strike="noStrike" dirty="0">
                          <a:solidFill>
                            <a:schemeClr val="tx1"/>
                          </a:solidFill>
                          <a:latin typeface="Calibri"/>
                        </a:rPr>
                        <a:t>248/248</a:t>
                      </a:r>
                    </a:p>
                  </a:txBody>
                  <a:tcPr marL="9525" marR="9525" marT="9525" marB="0" anchor="b"/>
                </a:tc>
                <a:tc>
                  <a:txBody>
                    <a:bodyPr/>
                    <a:lstStyle/>
                    <a:p>
                      <a:pPr algn="ctr" fontAlgn="b"/>
                      <a:r>
                        <a:rPr lang="en-US" sz="600" b="0" i="0" u="none" strike="noStrike" dirty="0">
                          <a:solidFill>
                            <a:schemeClr val="tx1"/>
                          </a:solidFill>
                          <a:latin typeface="Calibri"/>
                        </a:rPr>
                        <a:t>248/248</a:t>
                      </a:r>
                    </a:p>
                  </a:txBody>
                  <a:tcPr marL="9525" marR="9525" marT="9525" marB="0" anchor="b"/>
                </a:tc>
                <a:tc>
                  <a:txBody>
                    <a:bodyPr/>
                    <a:lstStyle/>
                    <a:p>
                      <a:pPr algn="ctr" fontAlgn="b"/>
                      <a:r>
                        <a:rPr lang="en-US" sz="600" b="0" i="0" u="none" strike="noStrike" dirty="0">
                          <a:solidFill>
                            <a:schemeClr val="tx1"/>
                          </a:solidFill>
                          <a:latin typeface="Calibri"/>
                        </a:rPr>
                        <a:t>151/152</a:t>
                      </a:r>
                    </a:p>
                  </a:txBody>
                  <a:tcPr marL="9525" marR="9525" marT="9525" marB="0"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kern="1200" dirty="0" smtClean="0">
                          <a:solidFill>
                            <a:srgbClr val="FF0000"/>
                          </a:solidFill>
                          <a:latin typeface="+mn-lt"/>
                          <a:ea typeface="+mn-ea"/>
                          <a:cs typeface="+mn-cs"/>
                        </a:rPr>
                        <a:t>2199</a:t>
                      </a:r>
                    </a:p>
                  </a:txBody>
                  <a:tcPr marL="9525" marR="9525" marT="9525" marB="0" anchor="b"/>
                </a:tc>
              </a:tr>
              <a:tr h="277086">
                <a:tc>
                  <a:txBody>
                    <a:bodyPr/>
                    <a:lstStyle/>
                    <a:p>
                      <a:pPr algn="ctr"/>
                      <a:r>
                        <a:rPr lang="en-US" sz="1050" dirty="0" smtClean="0"/>
                        <a:t>4</a:t>
                      </a:r>
                      <a:endParaRPr lang="en-IN" sz="1050" dirty="0"/>
                    </a:p>
                  </a:txBody>
                  <a:tcPr anchor="ctr"/>
                </a:tc>
                <a:tc>
                  <a:txBody>
                    <a:bodyPr/>
                    <a:lstStyle/>
                    <a:p>
                      <a:pPr algn="ctr"/>
                      <a:r>
                        <a:rPr lang="en-US" sz="1050" dirty="0" smtClean="0"/>
                        <a:t>AD4</a:t>
                      </a:r>
                      <a:endParaRPr lang="en-IN" sz="1050" dirty="0"/>
                    </a:p>
                  </a:txBody>
                  <a:tcPr anchor="ctr"/>
                </a:tc>
                <a:tc>
                  <a:txBody>
                    <a:bodyPr/>
                    <a:lstStyle/>
                    <a:p>
                      <a:pPr algn="ctr"/>
                      <a:endParaRPr lang="en-IN" sz="1050" dirty="0">
                        <a:solidFill>
                          <a:schemeClr val="tx1"/>
                        </a:solidFill>
                      </a:endParaRPr>
                    </a:p>
                  </a:txBody>
                  <a:tcPr anchor="ctr"/>
                </a:tc>
                <a:tc>
                  <a:txBody>
                    <a:bodyPr/>
                    <a:lstStyle/>
                    <a:p>
                      <a:pPr algn="ctr"/>
                      <a:endParaRPr lang="en-IN" sz="1050" dirty="0">
                        <a:solidFill>
                          <a:schemeClr val="tx1"/>
                        </a:solidFill>
                      </a:endParaRPr>
                    </a:p>
                  </a:txBody>
                  <a:tcPr anchor="ctr"/>
                </a:tc>
                <a:tc>
                  <a:txBody>
                    <a:bodyPr/>
                    <a:lstStyle/>
                    <a:p>
                      <a:pPr algn="ctr"/>
                      <a:endParaRPr lang="en-IN" sz="1050" dirty="0">
                        <a:solidFill>
                          <a:schemeClr val="tx1"/>
                        </a:solidFill>
                      </a:endParaRPr>
                    </a:p>
                  </a:txBody>
                  <a:tcPr anchor="ctr"/>
                </a:tc>
                <a:tc>
                  <a:txBody>
                    <a:bodyPr/>
                    <a:lstStyle/>
                    <a:p>
                      <a:pPr algn="ctr"/>
                      <a:endParaRPr lang="en-IN" sz="1050" dirty="0">
                        <a:solidFill>
                          <a:schemeClr val="tx1"/>
                        </a:solidFill>
                      </a:endParaRPr>
                    </a:p>
                  </a:txBody>
                  <a:tcPr anchor="ctr"/>
                </a:tc>
                <a:tc>
                  <a:txBody>
                    <a:bodyPr/>
                    <a:lstStyle/>
                    <a:p>
                      <a:pPr algn="ctr"/>
                      <a:endParaRPr lang="en-IN" sz="1050" dirty="0">
                        <a:solidFill>
                          <a:schemeClr val="tx1"/>
                        </a:solidFill>
                      </a:endParaRPr>
                    </a:p>
                  </a:txBody>
                  <a:tcPr anchor="ctr"/>
                </a:tc>
                <a:tc>
                  <a:txBody>
                    <a:bodyPr/>
                    <a:lstStyle/>
                    <a:p>
                      <a:pPr algn="ctr"/>
                      <a:endParaRPr lang="en-IN" sz="1050" dirty="0">
                        <a:solidFill>
                          <a:schemeClr val="tx1"/>
                        </a:solidFill>
                      </a:endParaRPr>
                    </a:p>
                  </a:txBody>
                  <a:tcPr anchor="ctr"/>
                </a:tc>
                <a:tc>
                  <a:txBody>
                    <a:bodyPr/>
                    <a:lstStyle/>
                    <a:p>
                      <a:pPr algn="ctr" fontAlgn="b"/>
                      <a:r>
                        <a:rPr lang="en-US" sz="600" b="0" i="0" u="none" strike="noStrike" dirty="0" smtClean="0">
                          <a:solidFill>
                            <a:schemeClr val="tx1"/>
                          </a:solidFill>
                          <a:latin typeface="Calibri"/>
                        </a:rPr>
                        <a:t>238/239</a:t>
                      </a:r>
                      <a:endParaRPr lang="en-US" sz="600" b="0" i="0" u="none" strike="noStrike" dirty="0">
                        <a:solidFill>
                          <a:schemeClr val="tx1"/>
                        </a:solidFill>
                        <a:latin typeface="Calibri"/>
                      </a:endParaRPr>
                    </a:p>
                  </a:txBody>
                  <a:tcPr marL="9525" marR="9525" marT="9525" marB="0" anchor="b"/>
                </a:tc>
                <a:tc>
                  <a:txBody>
                    <a:bodyPr/>
                    <a:lstStyle/>
                    <a:p>
                      <a:pPr algn="ctr" fontAlgn="b"/>
                      <a:r>
                        <a:rPr lang="en-US" sz="600" b="0" i="0" u="none" strike="noStrike">
                          <a:solidFill>
                            <a:schemeClr val="tx1"/>
                          </a:solidFill>
                          <a:latin typeface="Calibri"/>
                        </a:rPr>
                        <a:t>224/224</a:t>
                      </a:r>
                    </a:p>
                  </a:txBody>
                  <a:tcPr marL="9525" marR="9525" marT="9525" marB="0" anchor="b"/>
                </a:tc>
                <a:tc>
                  <a:txBody>
                    <a:bodyPr/>
                    <a:lstStyle/>
                    <a:p>
                      <a:pPr algn="ctr" fontAlgn="b"/>
                      <a:r>
                        <a:rPr lang="en-US" sz="600" b="0" i="0" u="none" strike="noStrike">
                          <a:solidFill>
                            <a:schemeClr val="tx1"/>
                          </a:solidFill>
                          <a:latin typeface="Calibri"/>
                        </a:rPr>
                        <a:t>248/248</a:t>
                      </a:r>
                    </a:p>
                  </a:txBody>
                  <a:tcPr marL="9525" marR="9525" marT="9525" marB="0" anchor="b"/>
                </a:tc>
                <a:tc>
                  <a:txBody>
                    <a:bodyPr/>
                    <a:lstStyle/>
                    <a:p>
                      <a:pPr algn="ctr" fontAlgn="b"/>
                      <a:r>
                        <a:rPr lang="en-US" sz="600" b="0" i="0" u="none" strike="noStrike">
                          <a:solidFill>
                            <a:schemeClr val="tx1"/>
                          </a:solidFill>
                          <a:latin typeface="Calibri"/>
                        </a:rPr>
                        <a:t>240/240</a:t>
                      </a:r>
                    </a:p>
                  </a:txBody>
                  <a:tcPr marL="9525" marR="9525" marT="9525" marB="0" anchor="b"/>
                </a:tc>
                <a:tc>
                  <a:txBody>
                    <a:bodyPr/>
                    <a:lstStyle/>
                    <a:p>
                      <a:pPr algn="ctr" fontAlgn="b"/>
                      <a:r>
                        <a:rPr lang="en-US" sz="600" b="0" i="0" u="none" strike="noStrike" dirty="0">
                          <a:solidFill>
                            <a:schemeClr val="tx1"/>
                          </a:solidFill>
                          <a:latin typeface="Calibri"/>
                        </a:rPr>
                        <a:t>248/248</a:t>
                      </a:r>
                    </a:p>
                  </a:txBody>
                  <a:tcPr marL="9525" marR="9525" marT="9525" marB="0" anchor="b"/>
                </a:tc>
                <a:tc>
                  <a:txBody>
                    <a:bodyPr/>
                    <a:lstStyle/>
                    <a:p>
                      <a:pPr algn="ctr" fontAlgn="b"/>
                      <a:r>
                        <a:rPr lang="en-US" sz="600" b="0" i="0" u="none" strike="noStrike" dirty="0">
                          <a:solidFill>
                            <a:schemeClr val="tx1"/>
                          </a:solidFill>
                          <a:latin typeface="Calibri"/>
                        </a:rPr>
                        <a:t>239/240</a:t>
                      </a:r>
                    </a:p>
                  </a:txBody>
                  <a:tcPr marL="9525" marR="9525" marT="9525" marB="0" anchor="b"/>
                </a:tc>
                <a:tc>
                  <a:txBody>
                    <a:bodyPr/>
                    <a:lstStyle/>
                    <a:p>
                      <a:pPr algn="ctr" fontAlgn="b"/>
                      <a:r>
                        <a:rPr lang="en-US" sz="600" b="0" i="0" u="none" strike="noStrike" dirty="0">
                          <a:solidFill>
                            <a:schemeClr val="tx1"/>
                          </a:solidFill>
                          <a:latin typeface="Calibri"/>
                        </a:rPr>
                        <a:t>248/248</a:t>
                      </a:r>
                    </a:p>
                  </a:txBody>
                  <a:tcPr marL="9525" marR="9525" marT="9525" marB="0" anchor="b"/>
                </a:tc>
                <a:tc>
                  <a:txBody>
                    <a:bodyPr/>
                    <a:lstStyle/>
                    <a:p>
                      <a:pPr algn="ctr" fontAlgn="b"/>
                      <a:r>
                        <a:rPr lang="en-US" sz="600" b="0" i="0" u="none" strike="noStrike" dirty="0">
                          <a:solidFill>
                            <a:schemeClr val="tx1"/>
                          </a:solidFill>
                          <a:latin typeface="Calibri"/>
                        </a:rPr>
                        <a:t>247/248</a:t>
                      </a:r>
                    </a:p>
                  </a:txBody>
                  <a:tcPr marL="9525" marR="9525" marT="9525" marB="0" anchor="b"/>
                </a:tc>
                <a:tc>
                  <a:txBody>
                    <a:bodyPr/>
                    <a:lstStyle/>
                    <a:p>
                      <a:pPr algn="ctr" fontAlgn="b"/>
                      <a:r>
                        <a:rPr lang="en-US" sz="600" b="0" i="0" u="none" strike="noStrike" dirty="0">
                          <a:solidFill>
                            <a:schemeClr val="tx1"/>
                          </a:solidFill>
                          <a:latin typeface="Calibri"/>
                        </a:rPr>
                        <a:t>151/152</a:t>
                      </a:r>
                    </a:p>
                  </a:txBody>
                  <a:tcPr marL="9525" marR="9525" marT="9525" marB="0"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kern="1200" dirty="0" smtClean="0">
                          <a:solidFill>
                            <a:srgbClr val="FF0000"/>
                          </a:solidFill>
                          <a:latin typeface="+mn-lt"/>
                          <a:ea typeface="+mn-ea"/>
                          <a:cs typeface="+mn-cs"/>
                        </a:rPr>
                        <a:t>2083</a:t>
                      </a:r>
                    </a:p>
                  </a:txBody>
                  <a:tcPr marL="9525" marR="9525" marT="9525" marB="0" anchor="b"/>
                </a:tc>
              </a:tr>
              <a:tr h="277086">
                <a:tc>
                  <a:txBody>
                    <a:bodyPr/>
                    <a:lstStyle/>
                    <a:p>
                      <a:pPr algn="ctr"/>
                      <a:r>
                        <a:rPr lang="en-US" sz="1050" dirty="0" smtClean="0"/>
                        <a:t>5</a:t>
                      </a:r>
                      <a:endParaRPr lang="en-IN" sz="1050" dirty="0"/>
                    </a:p>
                  </a:txBody>
                  <a:tcPr anchor="ctr"/>
                </a:tc>
                <a:tc>
                  <a:txBody>
                    <a:bodyPr/>
                    <a:lstStyle/>
                    <a:p>
                      <a:pPr algn="ctr"/>
                      <a:r>
                        <a:rPr lang="en-US" sz="1050" dirty="0" smtClean="0"/>
                        <a:t>AD5</a:t>
                      </a:r>
                      <a:endParaRPr lang="en-IN" sz="1050" dirty="0"/>
                    </a:p>
                  </a:txBody>
                  <a:tcPr anchor="ctr"/>
                </a:tc>
                <a:tc>
                  <a:txBody>
                    <a:bodyPr/>
                    <a:lstStyle/>
                    <a:p>
                      <a:pPr algn="ctr"/>
                      <a:endParaRPr lang="en-IN" sz="1050" dirty="0">
                        <a:solidFill>
                          <a:schemeClr val="tx1"/>
                        </a:solidFill>
                      </a:endParaRPr>
                    </a:p>
                  </a:txBody>
                  <a:tcPr anchor="ctr"/>
                </a:tc>
                <a:tc>
                  <a:txBody>
                    <a:bodyPr/>
                    <a:lstStyle/>
                    <a:p>
                      <a:pPr algn="ctr"/>
                      <a:endParaRPr lang="en-IN" sz="1050" dirty="0">
                        <a:solidFill>
                          <a:schemeClr val="tx1"/>
                        </a:solidFill>
                      </a:endParaRPr>
                    </a:p>
                  </a:txBody>
                  <a:tcPr anchor="ctr"/>
                </a:tc>
                <a:tc>
                  <a:txBody>
                    <a:bodyPr/>
                    <a:lstStyle/>
                    <a:p>
                      <a:pPr algn="ctr"/>
                      <a:endParaRPr lang="en-IN" sz="1050" dirty="0">
                        <a:solidFill>
                          <a:schemeClr val="tx1"/>
                        </a:solidFill>
                      </a:endParaRPr>
                    </a:p>
                  </a:txBody>
                  <a:tcPr anchor="ctr"/>
                </a:tc>
                <a:tc>
                  <a:txBody>
                    <a:bodyPr/>
                    <a:lstStyle/>
                    <a:p>
                      <a:pPr algn="ctr"/>
                      <a:endParaRPr lang="en-IN" sz="1050" dirty="0">
                        <a:solidFill>
                          <a:schemeClr val="tx1"/>
                        </a:solidFill>
                      </a:endParaRPr>
                    </a:p>
                  </a:txBody>
                  <a:tcPr anchor="ctr"/>
                </a:tc>
                <a:tc>
                  <a:txBody>
                    <a:bodyPr/>
                    <a:lstStyle/>
                    <a:p>
                      <a:pPr algn="ctr"/>
                      <a:endParaRPr lang="en-IN" sz="1050" dirty="0">
                        <a:solidFill>
                          <a:schemeClr val="tx1"/>
                        </a:solidFill>
                      </a:endParaRPr>
                    </a:p>
                  </a:txBody>
                  <a:tcPr anchor="ctr"/>
                </a:tc>
                <a:tc>
                  <a:txBody>
                    <a:bodyPr/>
                    <a:lstStyle/>
                    <a:p>
                      <a:pPr algn="ctr" fontAlgn="b"/>
                      <a:r>
                        <a:rPr lang="en-US" sz="600" b="0" i="0" u="none" strike="noStrike" dirty="0">
                          <a:solidFill>
                            <a:schemeClr val="tx1"/>
                          </a:solidFill>
                          <a:latin typeface="Calibri"/>
                        </a:rPr>
                        <a:t>7/7</a:t>
                      </a:r>
                    </a:p>
                  </a:txBody>
                  <a:tcPr marL="9525" marR="9525" marT="9525" marB="0" anchor="b"/>
                </a:tc>
                <a:tc>
                  <a:txBody>
                    <a:bodyPr/>
                    <a:lstStyle/>
                    <a:p>
                      <a:pPr algn="ctr" fontAlgn="b"/>
                      <a:r>
                        <a:rPr lang="en-US" sz="600" b="0" i="0" u="none" strike="noStrike">
                          <a:solidFill>
                            <a:schemeClr val="tx1"/>
                          </a:solidFill>
                          <a:latin typeface="Calibri"/>
                        </a:rPr>
                        <a:t>150/248</a:t>
                      </a:r>
                    </a:p>
                  </a:txBody>
                  <a:tcPr marL="9525" marR="9525" marT="9525" marB="0" anchor="b"/>
                </a:tc>
                <a:tc>
                  <a:txBody>
                    <a:bodyPr/>
                    <a:lstStyle/>
                    <a:p>
                      <a:pPr algn="ctr" fontAlgn="b"/>
                      <a:r>
                        <a:rPr lang="en-US" sz="600" b="0" i="0" u="none" strike="noStrike">
                          <a:solidFill>
                            <a:schemeClr val="tx1"/>
                          </a:solidFill>
                          <a:latin typeface="Calibri"/>
                        </a:rPr>
                        <a:t>122/224</a:t>
                      </a:r>
                    </a:p>
                  </a:txBody>
                  <a:tcPr marL="9525" marR="9525" marT="9525" marB="0" anchor="b"/>
                </a:tc>
                <a:tc>
                  <a:txBody>
                    <a:bodyPr/>
                    <a:lstStyle/>
                    <a:p>
                      <a:pPr algn="ctr" fontAlgn="b"/>
                      <a:r>
                        <a:rPr lang="en-US" sz="600" b="0" i="0" u="none" strike="noStrike">
                          <a:solidFill>
                            <a:schemeClr val="tx1"/>
                          </a:solidFill>
                          <a:latin typeface="Calibri"/>
                        </a:rPr>
                        <a:t>200/248</a:t>
                      </a:r>
                    </a:p>
                  </a:txBody>
                  <a:tcPr marL="9525" marR="9525" marT="9525" marB="0" anchor="b"/>
                </a:tc>
                <a:tc>
                  <a:txBody>
                    <a:bodyPr/>
                    <a:lstStyle/>
                    <a:p>
                      <a:pPr algn="ctr" fontAlgn="b"/>
                      <a:r>
                        <a:rPr lang="en-US" sz="600" b="0" i="0" u="none" strike="noStrike">
                          <a:solidFill>
                            <a:schemeClr val="tx1"/>
                          </a:solidFill>
                          <a:latin typeface="Calibri"/>
                        </a:rPr>
                        <a:t>62/240</a:t>
                      </a:r>
                    </a:p>
                  </a:txBody>
                  <a:tcPr marL="9525" marR="9525" marT="9525" marB="0" anchor="b"/>
                </a:tc>
                <a:tc>
                  <a:txBody>
                    <a:bodyPr/>
                    <a:lstStyle/>
                    <a:p>
                      <a:pPr algn="ctr" fontAlgn="b"/>
                      <a:r>
                        <a:rPr lang="en-US" sz="600" b="0" i="0" u="none" strike="noStrike">
                          <a:solidFill>
                            <a:schemeClr val="tx1"/>
                          </a:solidFill>
                          <a:latin typeface="Calibri"/>
                        </a:rPr>
                        <a:t>125/248</a:t>
                      </a:r>
                    </a:p>
                  </a:txBody>
                  <a:tcPr marL="9525" marR="9525" marT="9525" marB="0" anchor="b"/>
                </a:tc>
                <a:tc>
                  <a:txBody>
                    <a:bodyPr/>
                    <a:lstStyle/>
                    <a:p>
                      <a:pPr algn="ctr" fontAlgn="b"/>
                      <a:r>
                        <a:rPr lang="en-US" sz="600" b="0" i="0" u="none" strike="noStrike">
                          <a:solidFill>
                            <a:schemeClr val="tx1"/>
                          </a:solidFill>
                          <a:latin typeface="Calibri"/>
                        </a:rPr>
                        <a:t>217/240</a:t>
                      </a:r>
                    </a:p>
                  </a:txBody>
                  <a:tcPr marL="9525" marR="9525" marT="9525" marB="0" anchor="b"/>
                </a:tc>
                <a:tc>
                  <a:txBody>
                    <a:bodyPr/>
                    <a:lstStyle/>
                    <a:p>
                      <a:pPr algn="ctr" fontAlgn="b"/>
                      <a:r>
                        <a:rPr lang="en-US" sz="600" b="0" i="0" u="none" strike="noStrike">
                          <a:solidFill>
                            <a:schemeClr val="tx1"/>
                          </a:solidFill>
                          <a:latin typeface="Calibri"/>
                        </a:rPr>
                        <a:t>230/248</a:t>
                      </a:r>
                    </a:p>
                  </a:txBody>
                  <a:tcPr marL="9525" marR="9525" marT="9525" marB="0" anchor="b"/>
                </a:tc>
                <a:tc>
                  <a:txBody>
                    <a:bodyPr/>
                    <a:lstStyle/>
                    <a:p>
                      <a:pPr algn="ctr" fontAlgn="b"/>
                      <a:r>
                        <a:rPr lang="en-US" sz="600" b="0" i="0" u="none" strike="noStrike">
                          <a:solidFill>
                            <a:schemeClr val="tx1"/>
                          </a:solidFill>
                          <a:latin typeface="Calibri"/>
                        </a:rPr>
                        <a:t>231/248</a:t>
                      </a:r>
                    </a:p>
                  </a:txBody>
                  <a:tcPr marL="9525" marR="9525" marT="9525" marB="0" anchor="b"/>
                </a:tc>
                <a:tc>
                  <a:txBody>
                    <a:bodyPr/>
                    <a:lstStyle/>
                    <a:p>
                      <a:pPr algn="ctr" fontAlgn="b"/>
                      <a:r>
                        <a:rPr lang="en-US" sz="600" b="0" i="0" u="none" strike="noStrike" dirty="0">
                          <a:solidFill>
                            <a:schemeClr val="tx1"/>
                          </a:solidFill>
                          <a:latin typeface="Calibri"/>
                        </a:rPr>
                        <a:t>142/152</a:t>
                      </a:r>
                    </a:p>
                  </a:txBody>
                  <a:tcPr marL="9525" marR="9525" marT="9525" marB="0"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kern="1200" dirty="0" smtClean="0">
                          <a:solidFill>
                            <a:srgbClr val="FF0000"/>
                          </a:solidFill>
                          <a:latin typeface="+mn-lt"/>
                          <a:ea typeface="+mn-ea"/>
                          <a:cs typeface="+mn-cs"/>
                        </a:rPr>
                        <a:t>1479</a:t>
                      </a:r>
                    </a:p>
                  </a:txBody>
                  <a:tcPr marL="9525" marR="9525" marT="9525" marB="0" anchor="b"/>
                </a:tc>
              </a:tr>
              <a:tr h="277086">
                <a:tc>
                  <a:txBody>
                    <a:bodyPr/>
                    <a:lstStyle/>
                    <a:p>
                      <a:pPr algn="ctr"/>
                      <a:r>
                        <a:rPr lang="en-US" sz="1050" dirty="0" smtClean="0"/>
                        <a:t>6</a:t>
                      </a:r>
                      <a:endParaRPr lang="en-IN" sz="1050" dirty="0"/>
                    </a:p>
                  </a:txBody>
                  <a:tcPr anchor="ctr"/>
                </a:tc>
                <a:tc>
                  <a:txBody>
                    <a:bodyPr/>
                    <a:lstStyle/>
                    <a:p>
                      <a:pPr algn="ctr"/>
                      <a:r>
                        <a:rPr lang="en-US" sz="1050" dirty="0" smtClean="0"/>
                        <a:t>BD1</a:t>
                      </a:r>
                      <a:endParaRPr lang="en-IN" sz="1050" dirty="0"/>
                    </a:p>
                  </a:txBody>
                  <a:tcPr anchor="ctr"/>
                </a:tc>
                <a:tc>
                  <a:txBody>
                    <a:bodyPr/>
                    <a:lstStyle/>
                    <a:p>
                      <a:pPr algn="ctr"/>
                      <a:endParaRPr lang="en-IN" sz="1050" dirty="0">
                        <a:solidFill>
                          <a:schemeClr val="tx1"/>
                        </a:solidFill>
                      </a:endParaRPr>
                    </a:p>
                  </a:txBody>
                  <a:tcPr anchor="ctr"/>
                </a:tc>
                <a:tc>
                  <a:txBody>
                    <a:bodyPr/>
                    <a:lstStyle/>
                    <a:p>
                      <a:pPr algn="ctr"/>
                      <a:endParaRPr lang="en-IN" sz="1050" dirty="0">
                        <a:solidFill>
                          <a:schemeClr val="tx1"/>
                        </a:solidFill>
                      </a:endParaRPr>
                    </a:p>
                  </a:txBody>
                  <a:tcPr anchor="ctr"/>
                </a:tc>
                <a:tc>
                  <a:txBody>
                    <a:bodyPr/>
                    <a:lstStyle/>
                    <a:p>
                      <a:pPr algn="ctr"/>
                      <a:endParaRPr lang="en-IN" sz="1050" dirty="0">
                        <a:solidFill>
                          <a:schemeClr val="tx1"/>
                        </a:solidFill>
                      </a:endParaRPr>
                    </a:p>
                  </a:txBody>
                  <a:tcPr anchor="ctr"/>
                </a:tc>
                <a:tc>
                  <a:txBody>
                    <a:bodyPr/>
                    <a:lstStyle/>
                    <a:p>
                      <a:pPr algn="ctr"/>
                      <a:endParaRPr lang="en-IN" sz="1050" dirty="0">
                        <a:solidFill>
                          <a:schemeClr val="tx1"/>
                        </a:solidFill>
                      </a:endParaRPr>
                    </a:p>
                  </a:txBody>
                  <a:tcPr anchor="ctr"/>
                </a:tc>
                <a:tc>
                  <a:txBody>
                    <a:bodyPr/>
                    <a:lstStyle/>
                    <a:p>
                      <a:pPr algn="ctr" fontAlgn="b"/>
                      <a:r>
                        <a:rPr lang="en-US" sz="600" b="0" i="0" u="none" strike="noStrike" dirty="0">
                          <a:solidFill>
                            <a:schemeClr val="tx1"/>
                          </a:solidFill>
                          <a:latin typeface="Calibri"/>
                        </a:rPr>
                        <a:t>182/182</a:t>
                      </a:r>
                    </a:p>
                  </a:txBody>
                  <a:tcPr marL="9525" marR="9525" marT="9525" marB="0" anchor="b"/>
                </a:tc>
                <a:tc>
                  <a:txBody>
                    <a:bodyPr/>
                    <a:lstStyle/>
                    <a:p>
                      <a:pPr algn="ctr" fontAlgn="b"/>
                      <a:r>
                        <a:rPr lang="en-US" sz="600" b="0" i="0" u="none" strike="noStrike">
                          <a:solidFill>
                            <a:schemeClr val="tx1"/>
                          </a:solidFill>
                          <a:latin typeface="Calibri"/>
                        </a:rPr>
                        <a:t>247/248</a:t>
                      </a:r>
                    </a:p>
                  </a:txBody>
                  <a:tcPr marL="9525" marR="9525" marT="9525" marB="0" anchor="b"/>
                </a:tc>
                <a:tc>
                  <a:txBody>
                    <a:bodyPr/>
                    <a:lstStyle/>
                    <a:p>
                      <a:pPr algn="ctr" fontAlgn="b"/>
                      <a:r>
                        <a:rPr lang="en-US" sz="600" b="0" i="0" u="none" strike="noStrike">
                          <a:solidFill>
                            <a:schemeClr val="tx1"/>
                          </a:solidFill>
                          <a:latin typeface="Calibri"/>
                        </a:rPr>
                        <a:t>248/248</a:t>
                      </a:r>
                    </a:p>
                  </a:txBody>
                  <a:tcPr marL="9525" marR="9525" marT="9525" marB="0" anchor="b"/>
                </a:tc>
                <a:tc>
                  <a:txBody>
                    <a:bodyPr/>
                    <a:lstStyle/>
                    <a:p>
                      <a:pPr algn="ctr" fontAlgn="b"/>
                      <a:r>
                        <a:rPr lang="en-US" sz="600" b="0" i="0" u="none" strike="noStrike">
                          <a:solidFill>
                            <a:schemeClr val="tx1"/>
                          </a:solidFill>
                          <a:latin typeface="Calibri"/>
                        </a:rPr>
                        <a:t>223/224</a:t>
                      </a:r>
                    </a:p>
                  </a:txBody>
                  <a:tcPr marL="9525" marR="9525" marT="9525" marB="0" anchor="b"/>
                </a:tc>
                <a:tc>
                  <a:txBody>
                    <a:bodyPr/>
                    <a:lstStyle/>
                    <a:p>
                      <a:pPr algn="ctr" fontAlgn="b"/>
                      <a:r>
                        <a:rPr lang="en-US" sz="600" b="0" i="0" u="none" strike="noStrike">
                          <a:solidFill>
                            <a:schemeClr val="tx1"/>
                          </a:solidFill>
                          <a:latin typeface="Calibri"/>
                        </a:rPr>
                        <a:t>248/248</a:t>
                      </a:r>
                    </a:p>
                  </a:txBody>
                  <a:tcPr marL="9525" marR="9525" marT="9525" marB="0" anchor="b"/>
                </a:tc>
                <a:tc>
                  <a:txBody>
                    <a:bodyPr/>
                    <a:lstStyle/>
                    <a:p>
                      <a:pPr algn="ctr" fontAlgn="b"/>
                      <a:r>
                        <a:rPr lang="en-US" sz="600" b="0" i="0" u="none" strike="noStrike">
                          <a:solidFill>
                            <a:schemeClr val="tx1"/>
                          </a:solidFill>
                          <a:latin typeface="Calibri"/>
                        </a:rPr>
                        <a:t>240/240</a:t>
                      </a:r>
                    </a:p>
                  </a:txBody>
                  <a:tcPr marL="9525" marR="9525" marT="9525" marB="0" anchor="b"/>
                </a:tc>
                <a:tc>
                  <a:txBody>
                    <a:bodyPr/>
                    <a:lstStyle/>
                    <a:p>
                      <a:pPr algn="ctr" fontAlgn="b"/>
                      <a:r>
                        <a:rPr lang="en-US" sz="600" b="0" i="0" u="none" strike="noStrike" dirty="0">
                          <a:solidFill>
                            <a:schemeClr val="tx1"/>
                          </a:solidFill>
                          <a:latin typeface="Calibri"/>
                        </a:rPr>
                        <a:t>209/209</a:t>
                      </a:r>
                    </a:p>
                  </a:txBody>
                  <a:tcPr marL="9525" marR="9525" marT="9525" marB="0" anchor="b"/>
                </a:tc>
                <a:tc>
                  <a:txBody>
                    <a:bodyPr/>
                    <a:lstStyle/>
                    <a:p>
                      <a:pPr algn="ctr"/>
                      <a:endParaRPr lang="en-IN" sz="1050" dirty="0">
                        <a:solidFill>
                          <a:schemeClr val="tx1"/>
                        </a:solidFill>
                      </a:endParaRPr>
                    </a:p>
                  </a:txBody>
                  <a:tcPr anchor="ctr"/>
                </a:tc>
                <a:tc>
                  <a:txBody>
                    <a:bodyPr/>
                    <a:lstStyle/>
                    <a:p>
                      <a:pPr algn="ctr"/>
                      <a:endParaRPr lang="en-IN" sz="1050" dirty="0">
                        <a:solidFill>
                          <a:schemeClr val="tx1"/>
                        </a:solidFill>
                      </a:endParaRPr>
                    </a:p>
                  </a:txBody>
                  <a:tcPr anchor="ctr"/>
                </a:tc>
                <a:tc>
                  <a:txBody>
                    <a:bodyPr/>
                    <a:lstStyle/>
                    <a:p>
                      <a:pPr algn="ctr"/>
                      <a:endParaRPr lang="en-IN" sz="1050" dirty="0">
                        <a:solidFill>
                          <a:schemeClr val="tx1"/>
                        </a:solidFill>
                      </a:endParaRPr>
                    </a:p>
                  </a:txBody>
                  <a:tcPr anchor="ctr"/>
                </a:tc>
                <a:tc>
                  <a:txBody>
                    <a:bodyPr/>
                    <a:lstStyle/>
                    <a:p>
                      <a:pPr algn="ctr"/>
                      <a:endParaRPr lang="en-IN" sz="1050"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kern="1200" dirty="0" smtClean="0">
                          <a:solidFill>
                            <a:srgbClr val="FF0000"/>
                          </a:solidFill>
                          <a:latin typeface="+mn-lt"/>
                          <a:ea typeface="+mn-ea"/>
                          <a:cs typeface="+mn-cs"/>
                        </a:rPr>
                        <a:t>1597</a:t>
                      </a:r>
                    </a:p>
                  </a:txBody>
                  <a:tcPr marL="9525" marR="9525" marT="9525" marB="0" anchor="b"/>
                </a:tc>
              </a:tr>
              <a:tr h="277086">
                <a:tc>
                  <a:txBody>
                    <a:bodyPr/>
                    <a:lstStyle/>
                    <a:p>
                      <a:pPr algn="ctr"/>
                      <a:r>
                        <a:rPr lang="en-US" sz="1050" dirty="0" smtClean="0"/>
                        <a:t>7</a:t>
                      </a:r>
                      <a:endParaRPr lang="en-IN" sz="1050" dirty="0"/>
                    </a:p>
                  </a:txBody>
                  <a:tcPr anchor="ctr"/>
                </a:tc>
                <a:tc>
                  <a:txBody>
                    <a:bodyPr/>
                    <a:lstStyle/>
                    <a:p>
                      <a:pPr algn="ctr"/>
                      <a:r>
                        <a:rPr lang="en-US" sz="1050" dirty="0" smtClean="0"/>
                        <a:t>BD2</a:t>
                      </a:r>
                      <a:endParaRPr lang="en-IN" sz="1050" dirty="0"/>
                    </a:p>
                  </a:txBody>
                  <a:tcPr anchor="ctr"/>
                </a:tc>
                <a:tc>
                  <a:txBody>
                    <a:bodyPr/>
                    <a:lstStyle/>
                    <a:p>
                      <a:pPr algn="ctr"/>
                      <a:endParaRPr lang="en-IN" sz="1050" dirty="0">
                        <a:solidFill>
                          <a:schemeClr val="tx1"/>
                        </a:solidFill>
                      </a:endParaRPr>
                    </a:p>
                  </a:txBody>
                  <a:tcPr anchor="ctr"/>
                </a:tc>
                <a:tc>
                  <a:txBody>
                    <a:bodyPr/>
                    <a:lstStyle/>
                    <a:p>
                      <a:pPr algn="ctr"/>
                      <a:endParaRPr lang="en-IN" sz="1050" dirty="0">
                        <a:solidFill>
                          <a:schemeClr val="tx1"/>
                        </a:solidFill>
                      </a:endParaRPr>
                    </a:p>
                  </a:txBody>
                  <a:tcPr anchor="ctr"/>
                </a:tc>
                <a:tc>
                  <a:txBody>
                    <a:bodyPr/>
                    <a:lstStyle/>
                    <a:p>
                      <a:pPr algn="ctr"/>
                      <a:endParaRPr lang="en-IN" sz="1050" dirty="0">
                        <a:solidFill>
                          <a:schemeClr val="tx1"/>
                        </a:solidFill>
                      </a:endParaRPr>
                    </a:p>
                  </a:txBody>
                  <a:tcPr anchor="ctr"/>
                </a:tc>
                <a:tc>
                  <a:txBody>
                    <a:bodyPr/>
                    <a:lstStyle/>
                    <a:p>
                      <a:pPr algn="ctr"/>
                      <a:endParaRPr lang="en-IN" sz="1050" dirty="0">
                        <a:solidFill>
                          <a:schemeClr val="tx1"/>
                        </a:solidFill>
                      </a:endParaRPr>
                    </a:p>
                  </a:txBody>
                  <a:tcPr anchor="ctr"/>
                </a:tc>
                <a:tc>
                  <a:txBody>
                    <a:bodyPr/>
                    <a:lstStyle/>
                    <a:p>
                      <a:pPr algn="ctr" fontAlgn="b"/>
                      <a:r>
                        <a:rPr lang="en-US" sz="600" b="0" i="0" u="none" strike="noStrike" dirty="0">
                          <a:solidFill>
                            <a:schemeClr val="tx1"/>
                          </a:solidFill>
                          <a:latin typeface="Calibri"/>
                        </a:rPr>
                        <a:t>174/174</a:t>
                      </a:r>
                    </a:p>
                  </a:txBody>
                  <a:tcPr marL="9525" marR="9525" marT="9525" marB="0" anchor="b"/>
                </a:tc>
                <a:tc>
                  <a:txBody>
                    <a:bodyPr/>
                    <a:lstStyle/>
                    <a:p>
                      <a:pPr algn="ctr" fontAlgn="b"/>
                      <a:r>
                        <a:rPr lang="en-US" sz="600" b="0" i="0" u="none" strike="noStrike" dirty="0">
                          <a:solidFill>
                            <a:schemeClr val="tx1"/>
                          </a:solidFill>
                          <a:latin typeface="Calibri"/>
                        </a:rPr>
                        <a:t>247/248</a:t>
                      </a:r>
                    </a:p>
                  </a:txBody>
                  <a:tcPr marL="9525" marR="9525" marT="9525" marB="0" anchor="b"/>
                </a:tc>
                <a:tc>
                  <a:txBody>
                    <a:bodyPr/>
                    <a:lstStyle/>
                    <a:p>
                      <a:pPr algn="ctr" fontAlgn="b"/>
                      <a:r>
                        <a:rPr lang="en-US" sz="600" b="0" i="0" u="none" strike="noStrike">
                          <a:solidFill>
                            <a:schemeClr val="tx1"/>
                          </a:solidFill>
                          <a:latin typeface="Calibri"/>
                        </a:rPr>
                        <a:t>248/248</a:t>
                      </a:r>
                    </a:p>
                  </a:txBody>
                  <a:tcPr marL="9525" marR="9525" marT="9525" marB="0" anchor="b"/>
                </a:tc>
                <a:tc>
                  <a:txBody>
                    <a:bodyPr/>
                    <a:lstStyle/>
                    <a:p>
                      <a:pPr algn="ctr" fontAlgn="b"/>
                      <a:r>
                        <a:rPr lang="en-US" sz="600" b="0" i="0" u="none" strike="noStrike">
                          <a:solidFill>
                            <a:schemeClr val="tx1"/>
                          </a:solidFill>
                          <a:latin typeface="Calibri"/>
                        </a:rPr>
                        <a:t>224/224</a:t>
                      </a:r>
                    </a:p>
                  </a:txBody>
                  <a:tcPr marL="9525" marR="9525" marT="9525" marB="0" anchor="b"/>
                </a:tc>
                <a:tc>
                  <a:txBody>
                    <a:bodyPr/>
                    <a:lstStyle/>
                    <a:p>
                      <a:pPr algn="ctr" fontAlgn="b"/>
                      <a:r>
                        <a:rPr lang="en-US" sz="600" b="0" i="0" u="none" strike="noStrike">
                          <a:solidFill>
                            <a:schemeClr val="tx1"/>
                          </a:solidFill>
                          <a:latin typeface="Calibri"/>
                        </a:rPr>
                        <a:t>248/248</a:t>
                      </a:r>
                    </a:p>
                  </a:txBody>
                  <a:tcPr marL="9525" marR="9525" marT="9525" marB="0" anchor="b"/>
                </a:tc>
                <a:tc>
                  <a:txBody>
                    <a:bodyPr/>
                    <a:lstStyle/>
                    <a:p>
                      <a:pPr algn="ctr" fontAlgn="b"/>
                      <a:r>
                        <a:rPr lang="en-US" sz="600" b="0" i="0" u="none" strike="noStrike">
                          <a:solidFill>
                            <a:schemeClr val="tx1"/>
                          </a:solidFill>
                          <a:latin typeface="Calibri"/>
                        </a:rPr>
                        <a:t>240/240</a:t>
                      </a:r>
                    </a:p>
                  </a:txBody>
                  <a:tcPr marL="9525" marR="9525" marT="9525" marB="0" anchor="b"/>
                </a:tc>
                <a:tc>
                  <a:txBody>
                    <a:bodyPr/>
                    <a:lstStyle/>
                    <a:p>
                      <a:pPr algn="ctr" fontAlgn="b"/>
                      <a:r>
                        <a:rPr lang="en-US" sz="600" b="0" i="0" u="none" strike="noStrike">
                          <a:solidFill>
                            <a:schemeClr val="tx1"/>
                          </a:solidFill>
                          <a:latin typeface="Calibri"/>
                        </a:rPr>
                        <a:t>248/248</a:t>
                      </a:r>
                    </a:p>
                  </a:txBody>
                  <a:tcPr marL="9525" marR="9525" marT="9525" marB="0" anchor="b"/>
                </a:tc>
                <a:tc>
                  <a:txBody>
                    <a:bodyPr/>
                    <a:lstStyle/>
                    <a:p>
                      <a:pPr algn="ctr" fontAlgn="b"/>
                      <a:r>
                        <a:rPr lang="en-US" sz="600" b="0" i="0" u="none" strike="noStrike">
                          <a:solidFill>
                            <a:schemeClr val="tx1"/>
                          </a:solidFill>
                          <a:latin typeface="Calibri"/>
                        </a:rPr>
                        <a:t>233/240</a:t>
                      </a:r>
                    </a:p>
                  </a:txBody>
                  <a:tcPr marL="9525" marR="9525" marT="9525" marB="0" anchor="b"/>
                </a:tc>
                <a:tc>
                  <a:txBody>
                    <a:bodyPr/>
                    <a:lstStyle/>
                    <a:p>
                      <a:pPr algn="ctr" fontAlgn="b"/>
                      <a:r>
                        <a:rPr lang="en-US" sz="600" b="0" i="0" u="none" strike="noStrike">
                          <a:solidFill>
                            <a:schemeClr val="tx1"/>
                          </a:solidFill>
                          <a:latin typeface="Calibri"/>
                        </a:rPr>
                        <a:t>206/248</a:t>
                      </a:r>
                    </a:p>
                  </a:txBody>
                  <a:tcPr marL="9525" marR="9525" marT="9525" marB="0" anchor="b"/>
                </a:tc>
                <a:tc>
                  <a:txBody>
                    <a:bodyPr/>
                    <a:lstStyle/>
                    <a:p>
                      <a:pPr algn="ctr" fontAlgn="b"/>
                      <a:r>
                        <a:rPr lang="en-US" sz="600" b="0" i="0" u="none" strike="noStrike" dirty="0">
                          <a:solidFill>
                            <a:schemeClr val="tx1"/>
                          </a:solidFill>
                          <a:latin typeface="Calibri"/>
                        </a:rPr>
                        <a:t>118/123  (121/126)</a:t>
                      </a:r>
                    </a:p>
                  </a:txBody>
                  <a:tcPr marL="9525" marR="9525" marT="9525" marB="0" anchor="b"/>
                </a:tc>
                <a:tc>
                  <a:txBody>
                    <a:bodyPr/>
                    <a:lstStyle/>
                    <a:p>
                      <a:pPr algn="ctr" fontAlgn="b"/>
                      <a:r>
                        <a:rPr lang="en-US" sz="600" b="0" i="0" u="none" strike="noStrike" dirty="0">
                          <a:solidFill>
                            <a:schemeClr val="tx1"/>
                          </a:solidFill>
                          <a:latin typeface="Calibri"/>
                        </a:rPr>
                        <a:t>139/152</a:t>
                      </a:r>
                    </a:p>
                  </a:txBody>
                  <a:tcPr marL="9525" marR="9525" marT="9525" marB="0"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kern="1200" dirty="0" smtClean="0">
                          <a:solidFill>
                            <a:srgbClr val="FF0000"/>
                          </a:solidFill>
                          <a:latin typeface="+mn-lt"/>
                          <a:ea typeface="+mn-ea"/>
                          <a:cs typeface="+mn-cs"/>
                        </a:rPr>
                        <a:t>2446</a:t>
                      </a:r>
                    </a:p>
                  </a:txBody>
                  <a:tcPr marL="9525" marR="9525" marT="9525" marB="0" anchor="b"/>
                </a:tc>
              </a:tr>
              <a:tr h="277086">
                <a:tc>
                  <a:txBody>
                    <a:bodyPr/>
                    <a:lstStyle/>
                    <a:p>
                      <a:pPr algn="ctr"/>
                      <a:r>
                        <a:rPr lang="en-US" sz="1050" dirty="0" smtClean="0"/>
                        <a:t>8</a:t>
                      </a:r>
                      <a:endParaRPr lang="en-IN" sz="1050" dirty="0"/>
                    </a:p>
                  </a:txBody>
                  <a:tcPr anchor="ctr"/>
                </a:tc>
                <a:tc>
                  <a:txBody>
                    <a:bodyPr/>
                    <a:lstStyle/>
                    <a:p>
                      <a:pPr algn="ctr"/>
                      <a:r>
                        <a:rPr lang="en-US" sz="1050" dirty="0" smtClean="0"/>
                        <a:t>BD3</a:t>
                      </a:r>
                      <a:endParaRPr lang="en-IN" sz="1050" dirty="0"/>
                    </a:p>
                  </a:txBody>
                  <a:tcPr anchor="ctr"/>
                </a:tc>
                <a:tc>
                  <a:txBody>
                    <a:bodyPr/>
                    <a:lstStyle/>
                    <a:p>
                      <a:pPr algn="ctr"/>
                      <a:endParaRPr lang="en-IN" sz="1050" dirty="0">
                        <a:solidFill>
                          <a:schemeClr val="tx1"/>
                        </a:solidFill>
                      </a:endParaRPr>
                    </a:p>
                  </a:txBody>
                  <a:tcPr anchor="ctr"/>
                </a:tc>
                <a:tc>
                  <a:txBody>
                    <a:bodyPr/>
                    <a:lstStyle/>
                    <a:p>
                      <a:pPr algn="ctr"/>
                      <a:endParaRPr lang="en-IN" sz="1050" dirty="0">
                        <a:solidFill>
                          <a:schemeClr val="tx1"/>
                        </a:solidFill>
                      </a:endParaRPr>
                    </a:p>
                  </a:txBody>
                  <a:tcPr anchor="ctr"/>
                </a:tc>
                <a:tc>
                  <a:txBody>
                    <a:bodyPr/>
                    <a:lstStyle/>
                    <a:p>
                      <a:pPr algn="ctr"/>
                      <a:endParaRPr lang="en-IN" sz="1050" dirty="0">
                        <a:solidFill>
                          <a:schemeClr val="tx1"/>
                        </a:solidFill>
                      </a:endParaRPr>
                    </a:p>
                  </a:txBody>
                  <a:tcPr anchor="ctr"/>
                </a:tc>
                <a:tc>
                  <a:txBody>
                    <a:bodyPr/>
                    <a:lstStyle/>
                    <a:p>
                      <a:pPr algn="ctr"/>
                      <a:endParaRPr lang="en-IN" sz="1050" dirty="0">
                        <a:solidFill>
                          <a:schemeClr val="tx1"/>
                        </a:solidFill>
                      </a:endParaRPr>
                    </a:p>
                  </a:txBody>
                  <a:tcPr anchor="ctr"/>
                </a:tc>
                <a:tc>
                  <a:txBody>
                    <a:bodyPr/>
                    <a:lstStyle/>
                    <a:p>
                      <a:pPr algn="ctr" fontAlgn="b"/>
                      <a:r>
                        <a:rPr lang="en-US" sz="600" b="0" i="0" u="none" strike="noStrike" dirty="0">
                          <a:solidFill>
                            <a:schemeClr val="tx1"/>
                          </a:solidFill>
                          <a:latin typeface="Calibri"/>
                        </a:rPr>
                        <a:t>156/156</a:t>
                      </a:r>
                    </a:p>
                  </a:txBody>
                  <a:tcPr marL="9525" marR="9525" marT="9525" marB="0" anchor="b"/>
                </a:tc>
                <a:tc>
                  <a:txBody>
                    <a:bodyPr/>
                    <a:lstStyle/>
                    <a:p>
                      <a:pPr algn="ctr" fontAlgn="b"/>
                      <a:r>
                        <a:rPr lang="en-US" sz="600" b="0" i="0" u="none" strike="noStrike" dirty="0">
                          <a:solidFill>
                            <a:schemeClr val="tx1"/>
                          </a:solidFill>
                          <a:latin typeface="Calibri"/>
                        </a:rPr>
                        <a:t>248/248</a:t>
                      </a:r>
                    </a:p>
                  </a:txBody>
                  <a:tcPr marL="9525" marR="9525" marT="9525" marB="0" anchor="b"/>
                </a:tc>
                <a:tc>
                  <a:txBody>
                    <a:bodyPr/>
                    <a:lstStyle/>
                    <a:p>
                      <a:pPr algn="ctr" fontAlgn="b"/>
                      <a:r>
                        <a:rPr lang="en-US" sz="600" b="0" i="0" u="none" strike="noStrike" dirty="0">
                          <a:solidFill>
                            <a:schemeClr val="tx1"/>
                          </a:solidFill>
                          <a:latin typeface="Calibri"/>
                        </a:rPr>
                        <a:t>248/248</a:t>
                      </a:r>
                    </a:p>
                  </a:txBody>
                  <a:tcPr marL="9525" marR="9525" marT="9525" marB="0" anchor="b"/>
                </a:tc>
                <a:tc>
                  <a:txBody>
                    <a:bodyPr/>
                    <a:lstStyle/>
                    <a:p>
                      <a:pPr algn="ctr" fontAlgn="b"/>
                      <a:r>
                        <a:rPr lang="en-US" sz="600" b="0" i="0" u="none" strike="noStrike">
                          <a:solidFill>
                            <a:schemeClr val="tx1"/>
                          </a:solidFill>
                          <a:latin typeface="Calibri"/>
                        </a:rPr>
                        <a:t>224/224</a:t>
                      </a:r>
                    </a:p>
                  </a:txBody>
                  <a:tcPr marL="9525" marR="9525" marT="9525" marB="0" anchor="b"/>
                </a:tc>
                <a:tc>
                  <a:txBody>
                    <a:bodyPr/>
                    <a:lstStyle/>
                    <a:p>
                      <a:pPr algn="ctr" fontAlgn="b"/>
                      <a:r>
                        <a:rPr lang="en-US" sz="600" b="0" i="0" u="none" strike="noStrike" dirty="0">
                          <a:solidFill>
                            <a:schemeClr val="tx1"/>
                          </a:solidFill>
                          <a:latin typeface="Calibri"/>
                        </a:rPr>
                        <a:t>90/90</a:t>
                      </a:r>
                    </a:p>
                  </a:txBody>
                  <a:tcPr marL="9525" marR="9525" marT="9525" marB="0" anchor="b"/>
                </a:tc>
                <a:tc>
                  <a:txBody>
                    <a:bodyPr/>
                    <a:lstStyle/>
                    <a:p>
                      <a:pPr algn="ctr"/>
                      <a:endParaRPr lang="en-IN" sz="1050" dirty="0">
                        <a:solidFill>
                          <a:schemeClr val="tx1"/>
                        </a:solidFill>
                      </a:endParaRPr>
                    </a:p>
                  </a:txBody>
                  <a:tcPr anchor="ctr"/>
                </a:tc>
                <a:tc>
                  <a:txBody>
                    <a:bodyPr/>
                    <a:lstStyle/>
                    <a:p>
                      <a:pPr algn="ctr"/>
                      <a:endParaRPr lang="en-IN" sz="1050" dirty="0">
                        <a:solidFill>
                          <a:schemeClr val="tx1"/>
                        </a:solidFill>
                      </a:endParaRPr>
                    </a:p>
                  </a:txBody>
                  <a:tcPr anchor="ctr"/>
                </a:tc>
                <a:tc>
                  <a:txBody>
                    <a:bodyPr/>
                    <a:lstStyle/>
                    <a:p>
                      <a:pPr algn="ctr"/>
                      <a:endParaRPr lang="en-IN" sz="1050" dirty="0">
                        <a:solidFill>
                          <a:schemeClr val="tx1"/>
                        </a:solidFill>
                      </a:endParaRPr>
                    </a:p>
                  </a:txBody>
                  <a:tcPr anchor="ctr"/>
                </a:tc>
                <a:tc>
                  <a:txBody>
                    <a:bodyPr/>
                    <a:lstStyle/>
                    <a:p>
                      <a:pPr algn="ctr"/>
                      <a:endParaRPr lang="en-IN" sz="1050" dirty="0">
                        <a:solidFill>
                          <a:schemeClr val="tx1"/>
                        </a:solidFill>
                      </a:endParaRPr>
                    </a:p>
                  </a:txBody>
                  <a:tcPr anchor="ctr"/>
                </a:tc>
                <a:tc>
                  <a:txBody>
                    <a:bodyPr/>
                    <a:lstStyle/>
                    <a:p>
                      <a:pPr algn="ctr"/>
                      <a:endParaRPr lang="en-IN" sz="1050" dirty="0">
                        <a:solidFill>
                          <a:schemeClr val="tx1"/>
                        </a:solidFill>
                      </a:endParaRPr>
                    </a:p>
                  </a:txBody>
                  <a:tcPr anchor="ctr"/>
                </a:tc>
                <a:tc>
                  <a:txBody>
                    <a:bodyPr/>
                    <a:lstStyle/>
                    <a:p>
                      <a:pPr algn="ctr"/>
                      <a:endParaRPr lang="en-IN" sz="1050"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kern="1200" dirty="0" smtClean="0">
                          <a:solidFill>
                            <a:srgbClr val="FF0000"/>
                          </a:solidFill>
                          <a:latin typeface="+mn-lt"/>
                          <a:ea typeface="+mn-ea"/>
                          <a:cs typeface="+mn-cs"/>
                        </a:rPr>
                        <a:t>966</a:t>
                      </a:r>
                    </a:p>
                  </a:txBody>
                  <a:tcPr marL="9525" marR="9525" marT="9525" marB="0" anchor="b"/>
                </a:tc>
              </a:tr>
              <a:tr h="277086">
                <a:tc>
                  <a:txBody>
                    <a:bodyPr/>
                    <a:lstStyle/>
                    <a:p>
                      <a:pPr algn="ctr"/>
                      <a:r>
                        <a:rPr lang="en-US" sz="1050" dirty="0" smtClean="0"/>
                        <a:t>9</a:t>
                      </a:r>
                      <a:endParaRPr lang="en-IN" sz="1050" dirty="0"/>
                    </a:p>
                  </a:txBody>
                  <a:tcPr anchor="ctr"/>
                </a:tc>
                <a:tc>
                  <a:txBody>
                    <a:bodyPr/>
                    <a:lstStyle/>
                    <a:p>
                      <a:pPr algn="ctr"/>
                      <a:r>
                        <a:rPr lang="en-US" sz="1050" dirty="0" smtClean="0"/>
                        <a:t>BD4</a:t>
                      </a:r>
                      <a:endParaRPr lang="en-IN" sz="1050" dirty="0"/>
                    </a:p>
                  </a:txBody>
                  <a:tcPr anchor="ctr"/>
                </a:tc>
                <a:tc>
                  <a:txBody>
                    <a:bodyPr/>
                    <a:lstStyle/>
                    <a:p>
                      <a:pPr algn="ctr"/>
                      <a:endParaRPr lang="en-IN" sz="1050" dirty="0">
                        <a:solidFill>
                          <a:schemeClr val="tx1"/>
                        </a:solidFill>
                      </a:endParaRPr>
                    </a:p>
                  </a:txBody>
                  <a:tcPr anchor="ctr"/>
                </a:tc>
                <a:tc>
                  <a:txBody>
                    <a:bodyPr/>
                    <a:lstStyle/>
                    <a:p>
                      <a:pPr algn="ctr"/>
                      <a:endParaRPr lang="en-IN" sz="1050" dirty="0">
                        <a:solidFill>
                          <a:schemeClr val="tx1"/>
                        </a:solidFill>
                      </a:endParaRPr>
                    </a:p>
                  </a:txBody>
                  <a:tcPr anchor="ctr"/>
                </a:tc>
                <a:tc>
                  <a:txBody>
                    <a:bodyPr/>
                    <a:lstStyle/>
                    <a:p>
                      <a:pPr algn="ctr"/>
                      <a:endParaRPr lang="en-IN" sz="1050" dirty="0">
                        <a:solidFill>
                          <a:schemeClr val="tx1"/>
                        </a:solidFill>
                      </a:endParaRPr>
                    </a:p>
                  </a:txBody>
                  <a:tcPr anchor="ctr"/>
                </a:tc>
                <a:tc>
                  <a:txBody>
                    <a:bodyPr/>
                    <a:lstStyle/>
                    <a:p>
                      <a:pPr algn="ctr"/>
                      <a:endParaRPr lang="en-IN" sz="1050" dirty="0">
                        <a:solidFill>
                          <a:schemeClr val="tx1"/>
                        </a:solidFill>
                      </a:endParaRPr>
                    </a:p>
                  </a:txBody>
                  <a:tcPr anchor="ctr"/>
                </a:tc>
                <a:tc>
                  <a:txBody>
                    <a:bodyPr/>
                    <a:lstStyle/>
                    <a:p>
                      <a:pPr algn="ctr" fontAlgn="b"/>
                      <a:r>
                        <a:rPr lang="en-US" sz="600" b="0" i="0" u="none" strike="noStrike" dirty="0">
                          <a:solidFill>
                            <a:schemeClr val="tx1"/>
                          </a:solidFill>
                          <a:latin typeface="Calibri"/>
                        </a:rPr>
                        <a:t>70/70</a:t>
                      </a:r>
                    </a:p>
                  </a:txBody>
                  <a:tcPr marL="9525" marR="9525" marT="9525" marB="0" anchor="b"/>
                </a:tc>
                <a:tc>
                  <a:txBody>
                    <a:bodyPr/>
                    <a:lstStyle/>
                    <a:p>
                      <a:pPr algn="ctr" fontAlgn="b"/>
                      <a:r>
                        <a:rPr lang="en-US" sz="600" b="0" i="0" u="none" strike="noStrike" dirty="0">
                          <a:solidFill>
                            <a:schemeClr val="tx1"/>
                          </a:solidFill>
                          <a:latin typeface="Calibri"/>
                        </a:rPr>
                        <a:t>247/248</a:t>
                      </a:r>
                    </a:p>
                  </a:txBody>
                  <a:tcPr marL="9525" marR="9525" marT="9525" marB="0" anchor="b"/>
                </a:tc>
                <a:tc>
                  <a:txBody>
                    <a:bodyPr/>
                    <a:lstStyle/>
                    <a:p>
                      <a:pPr algn="ctr" fontAlgn="b"/>
                      <a:r>
                        <a:rPr lang="en-US" sz="600" b="0" i="0" u="none" strike="noStrike" dirty="0">
                          <a:solidFill>
                            <a:schemeClr val="tx1"/>
                          </a:solidFill>
                          <a:latin typeface="Calibri"/>
                        </a:rPr>
                        <a:t>248/248</a:t>
                      </a:r>
                    </a:p>
                  </a:txBody>
                  <a:tcPr marL="9525" marR="9525" marT="9525" marB="0" anchor="b"/>
                </a:tc>
                <a:tc>
                  <a:txBody>
                    <a:bodyPr/>
                    <a:lstStyle/>
                    <a:p>
                      <a:pPr algn="ctr" fontAlgn="b"/>
                      <a:r>
                        <a:rPr lang="en-US" sz="600" b="0" i="0" u="none" strike="noStrike" dirty="0">
                          <a:solidFill>
                            <a:schemeClr val="tx1"/>
                          </a:solidFill>
                          <a:latin typeface="Calibri"/>
                        </a:rPr>
                        <a:t>224/224</a:t>
                      </a:r>
                    </a:p>
                  </a:txBody>
                  <a:tcPr marL="9525" marR="9525" marT="9525" marB="0" anchor="b"/>
                </a:tc>
                <a:tc>
                  <a:txBody>
                    <a:bodyPr/>
                    <a:lstStyle/>
                    <a:p>
                      <a:pPr algn="ctr" fontAlgn="b"/>
                      <a:r>
                        <a:rPr lang="en-US" sz="600" b="0" i="0" u="none" strike="noStrike" dirty="0">
                          <a:solidFill>
                            <a:schemeClr val="tx1"/>
                          </a:solidFill>
                          <a:latin typeface="Calibri"/>
                        </a:rPr>
                        <a:t>202/202</a:t>
                      </a:r>
                    </a:p>
                  </a:txBody>
                  <a:tcPr marL="9525" marR="9525" marT="9525" marB="0" anchor="b"/>
                </a:tc>
                <a:tc>
                  <a:txBody>
                    <a:bodyPr/>
                    <a:lstStyle/>
                    <a:p>
                      <a:pPr algn="ctr"/>
                      <a:endParaRPr lang="en-IN" sz="1050" dirty="0">
                        <a:solidFill>
                          <a:schemeClr val="tx1"/>
                        </a:solidFill>
                      </a:endParaRPr>
                    </a:p>
                  </a:txBody>
                  <a:tcPr anchor="ctr"/>
                </a:tc>
                <a:tc>
                  <a:txBody>
                    <a:bodyPr/>
                    <a:lstStyle/>
                    <a:p>
                      <a:pPr algn="ctr"/>
                      <a:endParaRPr lang="en-IN" sz="1050" dirty="0">
                        <a:solidFill>
                          <a:schemeClr val="tx1"/>
                        </a:solidFill>
                      </a:endParaRPr>
                    </a:p>
                  </a:txBody>
                  <a:tcPr anchor="ctr"/>
                </a:tc>
                <a:tc>
                  <a:txBody>
                    <a:bodyPr/>
                    <a:lstStyle/>
                    <a:p>
                      <a:pPr algn="ctr"/>
                      <a:endParaRPr lang="en-IN" sz="1050" dirty="0">
                        <a:solidFill>
                          <a:schemeClr val="tx1"/>
                        </a:solidFill>
                      </a:endParaRPr>
                    </a:p>
                  </a:txBody>
                  <a:tcPr anchor="ctr"/>
                </a:tc>
                <a:tc>
                  <a:txBody>
                    <a:bodyPr/>
                    <a:lstStyle/>
                    <a:p>
                      <a:pPr algn="ctr"/>
                      <a:endParaRPr lang="en-IN" sz="1050" dirty="0">
                        <a:solidFill>
                          <a:schemeClr val="tx1"/>
                        </a:solidFill>
                      </a:endParaRPr>
                    </a:p>
                  </a:txBody>
                  <a:tcPr anchor="ctr"/>
                </a:tc>
                <a:tc>
                  <a:txBody>
                    <a:bodyPr/>
                    <a:lstStyle/>
                    <a:p>
                      <a:pPr algn="ctr"/>
                      <a:endParaRPr lang="en-IN" sz="1050" dirty="0">
                        <a:solidFill>
                          <a:schemeClr val="tx1"/>
                        </a:solidFill>
                      </a:endParaRPr>
                    </a:p>
                  </a:txBody>
                  <a:tcPr anchor="ctr"/>
                </a:tc>
                <a:tc>
                  <a:txBody>
                    <a:bodyPr/>
                    <a:lstStyle/>
                    <a:p>
                      <a:pPr algn="ctr"/>
                      <a:endParaRPr lang="en-IN" sz="1050"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kern="1200" dirty="0" smtClean="0">
                          <a:solidFill>
                            <a:srgbClr val="FF0000"/>
                          </a:solidFill>
                          <a:latin typeface="+mn-lt"/>
                          <a:ea typeface="+mn-ea"/>
                          <a:cs typeface="+mn-cs"/>
                        </a:rPr>
                        <a:t>991</a:t>
                      </a:r>
                    </a:p>
                  </a:txBody>
                  <a:tcPr marL="9525" marR="9525" marT="9525" marB="0" anchor="b"/>
                </a:tc>
              </a:tr>
              <a:tr h="277086">
                <a:tc>
                  <a:txBody>
                    <a:bodyPr/>
                    <a:lstStyle/>
                    <a:p>
                      <a:pPr algn="ctr"/>
                      <a:r>
                        <a:rPr lang="en-US" sz="1050" dirty="0" smtClean="0"/>
                        <a:t>10</a:t>
                      </a:r>
                      <a:endParaRPr lang="en-IN" sz="1050" dirty="0"/>
                    </a:p>
                  </a:txBody>
                  <a:tcPr anchor="ctr"/>
                </a:tc>
                <a:tc>
                  <a:txBody>
                    <a:bodyPr/>
                    <a:lstStyle/>
                    <a:p>
                      <a:pPr algn="ctr"/>
                      <a:r>
                        <a:rPr lang="en-US" sz="1050" dirty="0" smtClean="0"/>
                        <a:t>BD6</a:t>
                      </a:r>
                      <a:endParaRPr lang="en-IN" sz="1050" dirty="0"/>
                    </a:p>
                  </a:txBody>
                  <a:tcPr anchor="ctr"/>
                </a:tc>
                <a:tc>
                  <a:txBody>
                    <a:bodyPr/>
                    <a:lstStyle/>
                    <a:p>
                      <a:pPr algn="ctr" fontAlgn="b"/>
                      <a:r>
                        <a:rPr lang="en-US" sz="600" b="0" i="0" u="none" strike="noStrike" dirty="0">
                          <a:solidFill>
                            <a:schemeClr val="tx1"/>
                          </a:solidFill>
                          <a:latin typeface="Calibri"/>
                        </a:rPr>
                        <a:t>159/160 </a:t>
                      </a:r>
                    </a:p>
                  </a:txBody>
                  <a:tcPr marL="9525" marR="9525" marT="9525" marB="0" anchor="b"/>
                </a:tc>
                <a:tc>
                  <a:txBody>
                    <a:bodyPr/>
                    <a:lstStyle/>
                    <a:p>
                      <a:pPr algn="ctr" fontAlgn="b"/>
                      <a:r>
                        <a:rPr lang="en-US" sz="600" b="0" i="0" u="none" strike="noStrike">
                          <a:solidFill>
                            <a:schemeClr val="tx1"/>
                          </a:solidFill>
                          <a:latin typeface="Calibri"/>
                        </a:rPr>
                        <a:t>244/248 </a:t>
                      </a:r>
                    </a:p>
                  </a:txBody>
                  <a:tcPr marL="9525" marR="9525" marT="9525" marB="0" anchor="b"/>
                </a:tc>
                <a:tc>
                  <a:txBody>
                    <a:bodyPr/>
                    <a:lstStyle/>
                    <a:p>
                      <a:pPr algn="ctr" fontAlgn="b"/>
                      <a:r>
                        <a:rPr lang="en-US" sz="600" b="0" i="0" u="none" strike="noStrike">
                          <a:solidFill>
                            <a:schemeClr val="tx1"/>
                          </a:solidFill>
                          <a:latin typeface="Calibri"/>
                        </a:rPr>
                        <a:t>240/240</a:t>
                      </a:r>
                    </a:p>
                  </a:txBody>
                  <a:tcPr marL="9525" marR="9525" marT="9525" marB="0" anchor="b"/>
                </a:tc>
                <a:tc>
                  <a:txBody>
                    <a:bodyPr/>
                    <a:lstStyle/>
                    <a:p>
                      <a:pPr algn="ctr" fontAlgn="b"/>
                      <a:r>
                        <a:rPr lang="en-US" sz="600" b="0" i="0" u="none" strike="noStrike">
                          <a:solidFill>
                            <a:schemeClr val="tx1"/>
                          </a:solidFill>
                          <a:latin typeface="Calibri"/>
                        </a:rPr>
                        <a:t>247/248 </a:t>
                      </a:r>
                    </a:p>
                  </a:txBody>
                  <a:tcPr marL="9525" marR="9525" marT="9525" marB="0" anchor="b"/>
                </a:tc>
                <a:tc>
                  <a:txBody>
                    <a:bodyPr/>
                    <a:lstStyle/>
                    <a:p>
                      <a:pPr algn="ctr" fontAlgn="b"/>
                      <a:r>
                        <a:rPr lang="en-US" sz="600" b="0" i="0" u="none" strike="noStrike">
                          <a:solidFill>
                            <a:schemeClr val="tx1"/>
                          </a:solidFill>
                          <a:latin typeface="Calibri"/>
                        </a:rPr>
                        <a:t>240/240 </a:t>
                      </a:r>
                    </a:p>
                  </a:txBody>
                  <a:tcPr marL="9525" marR="9525" marT="9525" marB="0" anchor="b"/>
                </a:tc>
                <a:tc>
                  <a:txBody>
                    <a:bodyPr/>
                    <a:lstStyle/>
                    <a:p>
                      <a:pPr algn="ctr" fontAlgn="b"/>
                      <a:r>
                        <a:rPr lang="en-US" sz="600" b="0" i="0" u="none" strike="noStrike">
                          <a:solidFill>
                            <a:schemeClr val="tx1"/>
                          </a:solidFill>
                          <a:latin typeface="Calibri"/>
                        </a:rPr>
                        <a:t>247/248 </a:t>
                      </a:r>
                    </a:p>
                  </a:txBody>
                  <a:tcPr marL="9525" marR="9525" marT="9525" marB="0" anchor="b"/>
                </a:tc>
                <a:tc>
                  <a:txBody>
                    <a:bodyPr/>
                    <a:lstStyle/>
                    <a:p>
                      <a:pPr algn="ctr" fontAlgn="b"/>
                      <a:r>
                        <a:rPr lang="en-US" sz="600" b="0" i="0" u="none" strike="noStrike" dirty="0">
                          <a:solidFill>
                            <a:schemeClr val="tx1"/>
                          </a:solidFill>
                          <a:latin typeface="Calibri"/>
                        </a:rPr>
                        <a:t>248/248 </a:t>
                      </a:r>
                    </a:p>
                  </a:txBody>
                  <a:tcPr marL="9525" marR="9525" marT="9525" marB="0" anchor="b"/>
                </a:tc>
                <a:tc>
                  <a:txBody>
                    <a:bodyPr/>
                    <a:lstStyle/>
                    <a:p>
                      <a:pPr algn="ctr" fontAlgn="b"/>
                      <a:r>
                        <a:rPr lang="en-US" sz="600" b="0" i="0" u="none" strike="noStrike" dirty="0">
                          <a:solidFill>
                            <a:schemeClr val="tx1"/>
                          </a:solidFill>
                          <a:latin typeface="Calibri"/>
                        </a:rPr>
                        <a:t>227/224 </a:t>
                      </a:r>
                    </a:p>
                  </a:txBody>
                  <a:tcPr marL="9525" marR="9525" marT="9525" marB="0" anchor="b"/>
                </a:tc>
                <a:tc>
                  <a:txBody>
                    <a:bodyPr/>
                    <a:lstStyle/>
                    <a:p>
                      <a:pPr algn="ctr" fontAlgn="b"/>
                      <a:r>
                        <a:rPr lang="en-US" sz="600" b="0" i="0" u="none" strike="noStrike" dirty="0">
                          <a:solidFill>
                            <a:schemeClr val="tx1"/>
                          </a:solidFill>
                          <a:latin typeface="Calibri"/>
                        </a:rPr>
                        <a:t>248/248 </a:t>
                      </a:r>
                    </a:p>
                  </a:txBody>
                  <a:tcPr marL="9525" marR="9525" marT="9525" marB="0" anchor="b"/>
                </a:tc>
                <a:tc>
                  <a:txBody>
                    <a:bodyPr/>
                    <a:lstStyle/>
                    <a:p>
                      <a:pPr algn="ctr" fontAlgn="b"/>
                      <a:r>
                        <a:rPr lang="en-US" sz="600" b="0" i="0" u="none" strike="noStrike">
                          <a:solidFill>
                            <a:schemeClr val="tx1"/>
                          </a:solidFill>
                          <a:latin typeface="Calibri"/>
                        </a:rPr>
                        <a:t>236/240 </a:t>
                      </a:r>
                    </a:p>
                  </a:txBody>
                  <a:tcPr marL="9525" marR="9525" marT="9525" marB="0" anchor="b"/>
                </a:tc>
                <a:tc>
                  <a:txBody>
                    <a:bodyPr/>
                    <a:lstStyle/>
                    <a:p>
                      <a:pPr algn="ctr" fontAlgn="b"/>
                      <a:r>
                        <a:rPr lang="en-US" sz="600" b="0" i="0" u="none" strike="noStrike">
                          <a:solidFill>
                            <a:schemeClr val="tx1"/>
                          </a:solidFill>
                          <a:latin typeface="Calibri"/>
                        </a:rPr>
                        <a:t>246/248 </a:t>
                      </a:r>
                    </a:p>
                  </a:txBody>
                  <a:tcPr marL="9525" marR="9525" marT="9525" marB="0" anchor="b"/>
                </a:tc>
                <a:tc>
                  <a:txBody>
                    <a:bodyPr/>
                    <a:lstStyle/>
                    <a:p>
                      <a:pPr algn="ctr" fontAlgn="b"/>
                      <a:r>
                        <a:rPr lang="en-US" sz="600" b="0" i="0" u="none" strike="noStrike">
                          <a:solidFill>
                            <a:schemeClr val="tx1"/>
                          </a:solidFill>
                          <a:latin typeface="Calibri"/>
                        </a:rPr>
                        <a:t>238/240 </a:t>
                      </a:r>
                    </a:p>
                  </a:txBody>
                  <a:tcPr marL="9525" marR="9525" marT="9525" marB="0" anchor="b"/>
                </a:tc>
                <a:tc>
                  <a:txBody>
                    <a:bodyPr/>
                    <a:lstStyle/>
                    <a:p>
                      <a:pPr algn="ctr" fontAlgn="b"/>
                      <a:r>
                        <a:rPr lang="en-US" sz="600" b="0" i="0" u="none" strike="noStrike">
                          <a:solidFill>
                            <a:schemeClr val="tx1"/>
                          </a:solidFill>
                          <a:latin typeface="Calibri"/>
                        </a:rPr>
                        <a:t>27/24 </a:t>
                      </a:r>
                    </a:p>
                  </a:txBody>
                  <a:tcPr marL="9525" marR="9525" marT="9525" marB="0" anchor="b"/>
                </a:tc>
                <a:tc>
                  <a:txBody>
                    <a:bodyPr/>
                    <a:lstStyle/>
                    <a:p>
                      <a:pPr algn="ctr" fontAlgn="b"/>
                      <a:r>
                        <a:rPr lang="en-US" sz="600" b="0" i="0" u="none" strike="noStrike" dirty="0">
                          <a:solidFill>
                            <a:schemeClr val="tx1"/>
                          </a:solidFill>
                          <a:latin typeface="Calibri"/>
                        </a:rPr>
                        <a:t>5/5</a:t>
                      </a:r>
                    </a:p>
                  </a:txBody>
                  <a:tcPr marL="9525" marR="9525" marT="9525" marB="0" anchor="b"/>
                </a:tc>
                <a:tc>
                  <a:txBody>
                    <a:bodyPr/>
                    <a:lstStyle/>
                    <a:p>
                      <a:pPr algn="ctr" fontAlgn="b"/>
                      <a:r>
                        <a:rPr lang="en-US" sz="600" b="0" i="0" u="none" strike="noStrike" dirty="0">
                          <a:solidFill>
                            <a:schemeClr val="tx1"/>
                          </a:solidFill>
                          <a:latin typeface="Calibri"/>
                        </a:rPr>
                        <a:t>83/83</a:t>
                      </a:r>
                    </a:p>
                  </a:txBody>
                  <a:tcPr marL="9525" marR="9525" marT="9525" marB="0"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kern="1200" dirty="0" smtClean="0">
                          <a:solidFill>
                            <a:srgbClr val="FF0000"/>
                          </a:solidFill>
                          <a:latin typeface="+mn-lt"/>
                          <a:ea typeface="+mn-ea"/>
                          <a:cs typeface="+mn-cs"/>
                        </a:rPr>
                        <a:t>2930</a:t>
                      </a:r>
                    </a:p>
                  </a:txBody>
                  <a:tcPr marL="9525" marR="9525" marT="9525" marB="0" anchor="b"/>
                </a:tc>
              </a:tr>
              <a:tr h="324682">
                <a:tc>
                  <a:txBody>
                    <a:bodyPr/>
                    <a:lstStyle/>
                    <a:p>
                      <a:pPr algn="ctr"/>
                      <a:r>
                        <a:rPr lang="en-US" sz="1050" dirty="0" smtClean="0"/>
                        <a:t>11</a:t>
                      </a:r>
                      <a:endParaRPr lang="en-IN" sz="1050" dirty="0"/>
                    </a:p>
                  </a:txBody>
                  <a:tcPr anchor="ctr"/>
                </a:tc>
                <a:tc>
                  <a:txBody>
                    <a:bodyPr/>
                    <a:lstStyle/>
                    <a:p>
                      <a:pPr algn="ctr"/>
                      <a:r>
                        <a:rPr lang="en-US" sz="1050" dirty="0" smtClean="0"/>
                        <a:t>SW2</a:t>
                      </a:r>
                      <a:endParaRPr lang="en-IN" sz="1050" dirty="0"/>
                    </a:p>
                  </a:txBody>
                  <a:tcPr anchor="ctr"/>
                </a:tc>
                <a:tc>
                  <a:txBody>
                    <a:bodyPr/>
                    <a:lstStyle/>
                    <a:p>
                      <a:pPr algn="ctr"/>
                      <a:endParaRPr lang="en-IN" sz="1050" dirty="0">
                        <a:solidFill>
                          <a:schemeClr val="tx1"/>
                        </a:solidFill>
                      </a:endParaRPr>
                    </a:p>
                  </a:txBody>
                  <a:tcPr anchor="ctr"/>
                </a:tc>
                <a:tc>
                  <a:txBody>
                    <a:bodyPr/>
                    <a:lstStyle/>
                    <a:p>
                      <a:pPr algn="ctr"/>
                      <a:endParaRPr lang="en-IN" sz="1050" dirty="0">
                        <a:solidFill>
                          <a:schemeClr val="tx1"/>
                        </a:solidFill>
                      </a:endParaRPr>
                    </a:p>
                  </a:txBody>
                  <a:tcPr anchor="ctr"/>
                </a:tc>
                <a:tc>
                  <a:txBody>
                    <a:bodyPr/>
                    <a:lstStyle/>
                    <a:p>
                      <a:pPr algn="ctr"/>
                      <a:endParaRPr lang="en-IN" sz="1050" dirty="0">
                        <a:solidFill>
                          <a:schemeClr val="tx1"/>
                        </a:solidFill>
                      </a:endParaRPr>
                    </a:p>
                  </a:txBody>
                  <a:tcPr anchor="ctr"/>
                </a:tc>
                <a:tc>
                  <a:txBody>
                    <a:bodyPr/>
                    <a:lstStyle/>
                    <a:p>
                      <a:pPr algn="ctr"/>
                      <a:endParaRPr lang="en-IN" sz="1050" dirty="0">
                        <a:solidFill>
                          <a:schemeClr val="tx1"/>
                        </a:solidFill>
                      </a:endParaRPr>
                    </a:p>
                  </a:txBody>
                  <a:tcPr anchor="ctr"/>
                </a:tc>
                <a:tc>
                  <a:txBody>
                    <a:bodyPr/>
                    <a:lstStyle/>
                    <a:p>
                      <a:pPr algn="ctr"/>
                      <a:endParaRPr lang="en-IN" sz="1050" dirty="0">
                        <a:solidFill>
                          <a:schemeClr val="tx1"/>
                        </a:solidFill>
                      </a:endParaRPr>
                    </a:p>
                  </a:txBody>
                  <a:tcPr anchor="ctr"/>
                </a:tc>
                <a:tc>
                  <a:txBody>
                    <a:bodyPr/>
                    <a:lstStyle/>
                    <a:p>
                      <a:pPr algn="ctr"/>
                      <a:endParaRPr lang="en-IN" sz="1050" dirty="0">
                        <a:solidFill>
                          <a:schemeClr val="tx1"/>
                        </a:solidFill>
                      </a:endParaRPr>
                    </a:p>
                  </a:txBody>
                  <a:tcPr anchor="ctr"/>
                </a:tc>
                <a:tc>
                  <a:txBody>
                    <a:bodyPr/>
                    <a:lstStyle/>
                    <a:p>
                      <a:pPr algn="ctr"/>
                      <a:endParaRPr lang="en-IN" sz="1050" dirty="0">
                        <a:solidFill>
                          <a:schemeClr val="tx1"/>
                        </a:solidFill>
                      </a:endParaRPr>
                    </a:p>
                  </a:txBody>
                  <a:tcPr anchor="ctr"/>
                </a:tc>
                <a:tc>
                  <a:txBody>
                    <a:bodyPr/>
                    <a:lstStyle/>
                    <a:p>
                      <a:pPr algn="ctr"/>
                      <a:endParaRPr lang="en-IN" sz="1050" dirty="0">
                        <a:solidFill>
                          <a:schemeClr val="tx1"/>
                        </a:solidFill>
                      </a:endParaRPr>
                    </a:p>
                  </a:txBody>
                  <a:tcPr anchor="ctr"/>
                </a:tc>
                <a:tc>
                  <a:txBody>
                    <a:bodyPr/>
                    <a:lstStyle/>
                    <a:p>
                      <a:pPr algn="ctr" fontAlgn="b"/>
                      <a:r>
                        <a:rPr lang="en-US" sz="600" b="0" i="0" u="none" strike="noStrike" dirty="0">
                          <a:solidFill>
                            <a:schemeClr val="tx1"/>
                          </a:solidFill>
                          <a:latin typeface="Calibri"/>
                        </a:rPr>
                        <a:t>60/60</a:t>
                      </a:r>
                    </a:p>
                  </a:txBody>
                  <a:tcPr marL="9525" marR="9525" marT="9525" marB="0" anchor="b"/>
                </a:tc>
                <a:tc>
                  <a:txBody>
                    <a:bodyPr/>
                    <a:lstStyle/>
                    <a:p>
                      <a:pPr algn="ctr" fontAlgn="b"/>
                      <a:r>
                        <a:rPr lang="en-US" sz="600" b="0" i="0" u="none" strike="noStrike">
                          <a:solidFill>
                            <a:schemeClr val="tx1"/>
                          </a:solidFill>
                          <a:latin typeface="Calibri"/>
                        </a:rPr>
                        <a:t>239/240</a:t>
                      </a:r>
                    </a:p>
                  </a:txBody>
                  <a:tcPr marL="9525" marR="9525" marT="9525" marB="0" anchor="b"/>
                </a:tc>
                <a:tc>
                  <a:txBody>
                    <a:bodyPr/>
                    <a:lstStyle/>
                    <a:p>
                      <a:pPr algn="ctr" fontAlgn="b"/>
                      <a:r>
                        <a:rPr lang="en-US" sz="600" b="0" i="0" u="none" strike="noStrike">
                          <a:solidFill>
                            <a:schemeClr val="tx1"/>
                          </a:solidFill>
                          <a:latin typeface="Calibri"/>
                        </a:rPr>
                        <a:t>248/248</a:t>
                      </a:r>
                    </a:p>
                  </a:txBody>
                  <a:tcPr marL="9525" marR="9525" marT="9525" marB="0" anchor="b"/>
                </a:tc>
                <a:tc>
                  <a:txBody>
                    <a:bodyPr/>
                    <a:lstStyle/>
                    <a:p>
                      <a:pPr algn="ctr" fontAlgn="b"/>
                      <a:r>
                        <a:rPr lang="en-US" sz="600" b="0" i="0" u="none" strike="noStrike">
                          <a:solidFill>
                            <a:schemeClr val="tx1"/>
                          </a:solidFill>
                          <a:latin typeface="Calibri"/>
                        </a:rPr>
                        <a:t>240/240</a:t>
                      </a:r>
                    </a:p>
                  </a:txBody>
                  <a:tcPr marL="9525" marR="9525" marT="9525" marB="0" anchor="b"/>
                </a:tc>
                <a:tc>
                  <a:txBody>
                    <a:bodyPr/>
                    <a:lstStyle/>
                    <a:p>
                      <a:pPr algn="ctr" fontAlgn="b"/>
                      <a:r>
                        <a:rPr lang="en-US" sz="600" b="0" i="0" u="none" strike="noStrike">
                          <a:solidFill>
                            <a:schemeClr val="tx1"/>
                          </a:solidFill>
                          <a:latin typeface="Calibri"/>
                        </a:rPr>
                        <a:t>248/248</a:t>
                      </a:r>
                    </a:p>
                  </a:txBody>
                  <a:tcPr marL="9525" marR="9525" marT="9525" marB="0" anchor="b"/>
                </a:tc>
                <a:tc>
                  <a:txBody>
                    <a:bodyPr/>
                    <a:lstStyle/>
                    <a:p>
                      <a:pPr algn="ctr" fontAlgn="b"/>
                      <a:r>
                        <a:rPr lang="en-US" sz="600" b="0" i="0" u="none" strike="noStrike">
                          <a:solidFill>
                            <a:schemeClr val="tx1"/>
                          </a:solidFill>
                          <a:latin typeface="Calibri"/>
                        </a:rPr>
                        <a:t>247/248</a:t>
                      </a:r>
                    </a:p>
                  </a:txBody>
                  <a:tcPr marL="9525" marR="9525" marT="9525" marB="0" anchor="b"/>
                </a:tc>
                <a:tc>
                  <a:txBody>
                    <a:bodyPr/>
                    <a:lstStyle/>
                    <a:p>
                      <a:pPr algn="ctr" fontAlgn="b"/>
                      <a:r>
                        <a:rPr lang="en-US" sz="600" b="0" i="0" u="none" strike="noStrike" dirty="0">
                          <a:solidFill>
                            <a:schemeClr val="tx1"/>
                          </a:solidFill>
                          <a:latin typeface="Calibri"/>
                        </a:rPr>
                        <a:t>152/152</a:t>
                      </a:r>
                    </a:p>
                  </a:txBody>
                  <a:tcPr marL="9525" marR="9525" marT="9525" marB="0"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kern="1200" dirty="0" smtClean="0">
                          <a:solidFill>
                            <a:srgbClr val="FF0000"/>
                          </a:solidFill>
                          <a:latin typeface="+mn-lt"/>
                          <a:ea typeface="+mn-ea"/>
                          <a:cs typeface="+mn-cs"/>
                        </a:rPr>
                        <a:t>1434</a:t>
                      </a:r>
                    </a:p>
                  </a:txBody>
                  <a:tcPr marL="9525" marR="9525" marT="9525" marB="0" anchor="b"/>
                </a:tc>
              </a:tr>
              <a:tr h="277086">
                <a:tc>
                  <a:txBody>
                    <a:bodyPr/>
                    <a:lstStyle/>
                    <a:p>
                      <a:pPr algn="ctr"/>
                      <a:r>
                        <a:rPr lang="en-US" sz="1050" dirty="0" smtClean="0"/>
                        <a:t>12</a:t>
                      </a:r>
                      <a:endParaRPr lang="en-IN" sz="1050" dirty="0"/>
                    </a:p>
                  </a:txBody>
                  <a:tcPr anchor="ctr"/>
                </a:tc>
                <a:tc>
                  <a:txBody>
                    <a:bodyPr/>
                    <a:lstStyle/>
                    <a:p>
                      <a:pPr algn="ctr"/>
                      <a:r>
                        <a:rPr lang="en-US" sz="1050" dirty="0" smtClean="0"/>
                        <a:t>RP1</a:t>
                      </a:r>
                      <a:endParaRPr lang="en-IN" sz="1050" dirty="0"/>
                    </a:p>
                  </a:txBody>
                  <a:tcPr anchor="ctr"/>
                </a:tc>
                <a:tc>
                  <a:txBody>
                    <a:bodyPr/>
                    <a:lstStyle/>
                    <a:p>
                      <a:pPr algn="ctr"/>
                      <a:endParaRPr lang="en-IN" sz="1050" dirty="0">
                        <a:solidFill>
                          <a:schemeClr val="tx1"/>
                        </a:solidFill>
                      </a:endParaRPr>
                    </a:p>
                  </a:txBody>
                  <a:tcPr anchor="ctr"/>
                </a:tc>
                <a:tc>
                  <a:txBody>
                    <a:bodyPr/>
                    <a:lstStyle/>
                    <a:p>
                      <a:pPr algn="ctr"/>
                      <a:endParaRPr lang="en-IN" sz="1050" dirty="0">
                        <a:solidFill>
                          <a:schemeClr val="tx1"/>
                        </a:solidFill>
                      </a:endParaRPr>
                    </a:p>
                  </a:txBody>
                  <a:tcPr anchor="ctr"/>
                </a:tc>
                <a:tc>
                  <a:txBody>
                    <a:bodyPr/>
                    <a:lstStyle/>
                    <a:p>
                      <a:pPr algn="ctr"/>
                      <a:endParaRPr lang="en-IN" sz="1050" dirty="0">
                        <a:solidFill>
                          <a:schemeClr val="tx1"/>
                        </a:solidFill>
                      </a:endParaRPr>
                    </a:p>
                  </a:txBody>
                  <a:tcPr anchor="ctr"/>
                </a:tc>
                <a:tc>
                  <a:txBody>
                    <a:bodyPr/>
                    <a:lstStyle/>
                    <a:p>
                      <a:pPr algn="ctr"/>
                      <a:endParaRPr lang="en-IN" sz="1050" dirty="0">
                        <a:solidFill>
                          <a:schemeClr val="tx1"/>
                        </a:solidFill>
                      </a:endParaRPr>
                    </a:p>
                  </a:txBody>
                  <a:tcPr anchor="ctr"/>
                </a:tc>
                <a:tc>
                  <a:txBody>
                    <a:bodyPr/>
                    <a:lstStyle/>
                    <a:p>
                      <a:pPr algn="ctr"/>
                      <a:endParaRPr lang="en-IN" sz="1050" dirty="0">
                        <a:solidFill>
                          <a:schemeClr val="tx1"/>
                        </a:solidFill>
                      </a:endParaRPr>
                    </a:p>
                  </a:txBody>
                  <a:tcPr anchor="ctr"/>
                </a:tc>
                <a:tc>
                  <a:txBody>
                    <a:bodyPr/>
                    <a:lstStyle/>
                    <a:p>
                      <a:pPr algn="ctr"/>
                      <a:endParaRPr lang="en-IN" sz="1050" dirty="0">
                        <a:solidFill>
                          <a:schemeClr val="tx1"/>
                        </a:solidFill>
                      </a:endParaRPr>
                    </a:p>
                  </a:txBody>
                  <a:tcPr anchor="ctr"/>
                </a:tc>
                <a:tc>
                  <a:txBody>
                    <a:bodyPr/>
                    <a:lstStyle/>
                    <a:p>
                      <a:pPr algn="ctr"/>
                      <a:endParaRPr lang="en-IN" sz="1050" dirty="0">
                        <a:solidFill>
                          <a:schemeClr val="tx1"/>
                        </a:solidFill>
                      </a:endParaRPr>
                    </a:p>
                  </a:txBody>
                  <a:tcPr anchor="ctr"/>
                </a:tc>
                <a:tc>
                  <a:txBody>
                    <a:bodyPr/>
                    <a:lstStyle/>
                    <a:p>
                      <a:pPr algn="ctr" fontAlgn="b"/>
                      <a:r>
                        <a:rPr lang="en-US" sz="600" b="0" i="0" u="none" strike="noStrike" dirty="0">
                          <a:solidFill>
                            <a:schemeClr val="tx1"/>
                          </a:solidFill>
                          <a:latin typeface="Calibri"/>
                        </a:rPr>
                        <a:t>46/46</a:t>
                      </a:r>
                    </a:p>
                  </a:txBody>
                  <a:tcPr marL="9525" marR="9525" marT="9525" marB="0" anchor="b"/>
                </a:tc>
                <a:tc>
                  <a:txBody>
                    <a:bodyPr/>
                    <a:lstStyle/>
                    <a:p>
                      <a:pPr algn="ctr" fontAlgn="b"/>
                      <a:r>
                        <a:rPr lang="en-US" sz="600" b="0" i="0" u="none" strike="noStrike" dirty="0">
                          <a:solidFill>
                            <a:schemeClr val="tx1"/>
                          </a:solidFill>
                          <a:latin typeface="Calibri"/>
                        </a:rPr>
                        <a:t>248/248</a:t>
                      </a:r>
                    </a:p>
                  </a:txBody>
                  <a:tcPr marL="9525" marR="9525" marT="9525" marB="0" anchor="b"/>
                </a:tc>
                <a:tc>
                  <a:txBody>
                    <a:bodyPr/>
                    <a:lstStyle/>
                    <a:p>
                      <a:pPr algn="ctr" fontAlgn="b"/>
                      <a:r>
                        <a:rPr lang="en-US" sz="600" b="0" i="0" u="none" strike="noStrike" dirty="0">
                          <a:solidFill>
                            <a:schemeClr val="tx1"/>
                          </a:solidFill>
                          <a:latin typeface="Calibri"/>
                        </a:rPr>
                        <a:t>240/240</a:t>
                      </a:r>
                    </a:p>
                  </a:txBody>
                  <a:tcPr marL="9525" marR="9525" marT="9525" marB="0" anchor="b"/>
                </a:tc>
                <a:tc>
                  <a:txBody>
                    <a:bodyPr/>
                    <a:lstStyle/>
                    <a:p>
                      <a:pPr algn="ctr" fontAlgn="b"/>
                      <a:r>
                        <a:rPr lang="en-US" sz="600" b="0" i="0" u="none" strike="noStrike">
                          <a:solidFill>
                            <a:schemeClr val="tx1"/>
                          </a:solidFill>
                          <a:latin typeface="Calibri"/>
                        </a:rPr>
                        <a:t>248/248</a:t>
                      </a:r>
                    </a:p>
                  </a:txBody>
                  <a:tcPr marL="9525" marR="9525" marT="9525" marB="0" anchor="b"/>
                </a:tc>
                <a:tc>
                  <a:txBody>
                    <a:bodyPr/>
                    <a:lstStyle/>
                    <a:p>
                      <a:pPr algn="ctr" fontAlgn="b"/>
                      <a:r>
                        <a:rPr lang="en-US" sz="600" b="0" i="0" u="none" strike="noStrike">
                          <a:solidFill>
                            <a:schemeClr val="tx1"/>
                          </a:solidFill>
                          <a:latin typeface="Calibri"/>
                        </a:rPr>
                        <a:t>239/240</a:t>
                      </a:r>
                    </a:p>
                  </a:txBody>
                  <a:tcPr marL="9525" marR="9525" marT="9525" marB="0" anchor="b"/>
                </a:tc>
                <a:tc>
                  <a:txBody>
                    <a:bodyPr/>
                    <a:lstStyle/>
                    <a:p>
                      <a:pPr algn="ctr" fontAlgn="b"/>
                      <a:r>
                        <a:rPr lang="en-US" sz="600" b="0" i="0" u="none" strike="noStrike">
                          <a:solidFill>
                            <a:schemeClr val="tx1"/>
                          </a:solidFill>
                          <a:latin typeface="Calibri"/>
                        </a:rPr>
                        <a:t>248/248</a:t>
                      </a:r>
                    </a:p>
                  </a:txBody>
                  <a:tcPr marL="9525" marR="9525" marT="9525" marB="0" anchor="b"/>
                </a:tc>
                <a:tc>
                  <a:txBody>
                    <a:bodyPr/>
                    <a:lstStyle/>
                    <a:p>
                      <a:pPr algn="ctr" fontAlgn="b"/>
                      <a:r>
                        <a:rPr lang="en-US" sz="600" b="0" i="0" u="none" strike="noStrike">
                          <a:solidFill>
                            <a:schemeClr val="tx1"/>
                          </a:solidFill>
                          <a:latin typeface="Calibri"/>
                        </a:rPr>
                        <a:t>248/248</a:t>
                      </a:r>
                    </a:p>
                  </a:txBody>
                  <a:tcPr marL="9525" marR="9525" marT="9525" marB="0" anchor="b"/>
                </a:tc>
                <a:tc>
                  <a:txBody>
                    <a:bodyPr/>
                    <a:lstStyle/>
                    <a:p>
                      <a:pPr algn="ctr" fontAlgn="b"/>
                      <a:r>
                        <a:rPr lang="en-US" sz="600" b="0" i="0" u="none" strike="noStrike" dirty="0">
                          <a:solidFill>
                            <a:schemeClr val="tx1"/>
                          </a:solidFill>
                          <a:latin typeface="Calibri"/>
                        </a:rPr>
                        <a:t>152/152</a:t>
                      </a:r>
                    </a:p>
                  </a:txBody>
                  <a:tcPr marL="9525" marR="9525" marT="9525" marB="0"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kern="1200" dirty="0" smtClean="0">
                          <a:solidFill>
                            <a:srgbClr val="FF0000"/>
                          </a:solidFill>
                          <a:latin typeface="+mn-lt"/>
                          <a:ea typeface="+mn-ea"/>
                          <a:cs typeface="+mn-cs"/>
                        </a:rPr>
                        <a:t>1669</a:t>
                      </a:r>
                    </a:p>
                  </a:txBody>
                  <a:tcPr marL="9525" marR="9525" marT="9525" marB="0" anchor="b"/>
                </a:tc>
              </a:tr>
              <a:tr h="277086">
                <a:tc>
                  <a:txBody>
                    <a:bodyPr/>
                    <a:lstStyle/>
                    <a:p>
                      <a:pPr algn="ctr"/>
                      <a:r>
                        <a:rPr lang="en-US" sz="1050" dirty="0" smtClean="0"/>
                        <a:t>13</a:t>
                      </a:r>
                      <a:endParaRPr lang="en-IN" sz="1050" dirty="0"/>
                    </a:p>
                  </a:txBody>
                  <a:tcPr anchor="ctr"/>
                </a:tc>
                <a:tc>
                  <a:txBody>
                    <a:bodyPr/>
                    <a:lstStyle/>
                    <a:p>
                      <a:pPr algn="ctr"/>
                      <a:r>
                        <a:rPr lang="en-US" sz="1050" dirty="0" smtClean="0"/>
                        <a:t>RP2</a:t>
                      </a:r>
                      <a:endParaRPr lang="en-IN" sz="1050" dirty="0"/>
                    </a:p>
                  </a:txBody>
                  <a:tcPr anchor="ctr"/>
                </a:tc>
                <a:tc>
                  <a:txBody>
                    <a:bodyPr/>
                    <a:lstStyle/>
                    <a:p>
                      <a:pPr algn="ctr"/>
                      <a:endParaRPr lang="en-IN" sz="1050" dirty="0">
                        <a:solidFill>
                          <a:schemeClr val="tx1"/>
                        </a:solidFill>
                      </a:endParaRPr>
                    </a:p>
                  </a:txBody>
                  <a:tcPr anchor="ctr"/>
                </a:tc>
                <a:tc>
                  <a:txBody>
                    <a:bodyPr/>
                    <a:lstStyle/>
                    <a:p>
                      <a:pPr algn="ctr"/>
                      <a:endParaRPr lang="en-IN" sz="1050" dirty="0">
                        <a:solidFill>
                          <a:schemeClr val="tx1"/>
                        </a:solidFill>
                      </a:endParaRPr>
                    </a:p>
                  </a:txBody>
                  <a:tcPr anchor="ctr"/>
                </a:tc>
                <a:tc>
                  <a:txBody>
                    <a:bodyPr/>
                    <a:lstStyle/>
                    <a:p>
                      <a:pPr algn="ctr"/>
                      <a:endParaRPr lang="en-IN" sz="1050" dirty="0">
                        <a:solidFill>
                          <a:schemeClr val="tx1"/>
                        </a:solidFill>
                      </a:endParaRPr>
                    </a:p>
                  </a:txBody>
                  <a:tcPr anchor="ctr"/>
                </a:tc>
                <a:tc>
                  <a:txBody>
                    <a:bodyPr/>
                    <a:lstStyle/>
                    <a:p>
                      <a:pPr algn="ctr"/>
                      <a:endParaRPr lang="en-IN" sz="1050" dirty="0">
                        <a:solidFill>
                          <a:schemeClr val="tx1"/>
                        </a:solidFill>
                      </a:endParaRPr>
                    </a:p>
                  </a:txBody>
                  <a:tcPr anchor="ctr"/>
                </a:tc>
                <a:tc>
                  <a:txBody>
                    <a:bodyPr/>
                    <a:lstStyle/>
                    <a:p>
                      <a:pPr algn="ctr"/>
                      <a:endParaRPr lang="en-IN" sz="1050" dirty="0">
                        <a:solidFill>
                          <a:schemeClr val="tx1"/>
                        </a:solidFill>
                      </a:endParaRPr>
                    </a:p>
                  </a:txBody>
                  <a:tcPr anchor="ctr"/>
                </a:tc>
                <a:tc>
                  <a:txBody>
                    <a:bodyPr/>
                    <a:lstStyle/>
                    <a:p>
                      <a:pPr algn="ctr"/>
                      <a:endParaRPr lang="en-IN" sz="1050" dirty="0">
                        <a:solidFill>
                          <a:schemeClr val="tx1"/>
                        </a:solidFill>
                      </a:endParaRPr>
                    </a:p>
                  </a:txBody>
                  <a:tcPr anchor="ctr"/>
                </a:tc>
                <a:tc>
                  <a:txBody>
                    <a:bodyPr/>
                    <a:lstStyle/>
                    <a:p>
                      <a:pPr algn="ctr"/>
                      <a:endParaRPr lang="en-IN" sz="1050" dirty="0">
                        <a:solidFill>
                          <a:schemeClr val="tx1"/>
                        </a:solidFill>
                      </a:endParaRPr>
                    </a:p>
                  </a:txBody>
                  <a:tcPr anchor="ctr"/>
                </a:tc>
                <a:tc>
                  <a:txBody>
                    <a:bodyPr/>
                    <a:lstStyle/>
                    <a:p>
                      <a:pPr algn="ctr" fontAlgn="b"/>
                      <a:r>
                        <a:rPr lang="en-US" sz="600" b="0" i="0" u="none" strike="noStrike" dirty="0">
                          <a:solidFill>
                            <a:schemeClr val="tx1"/>
                          </a:solidFill>
                          <a:latin typeface="Calibri"/>
                        </a:rPr>
                        <a:t> </a:t>
                      </a:r>
                    </a:p>
                  </a:txBody>
                  <a:tcPr marL="9525" marR="9525" marT="9525" marB="0" anchor="b"/>
                </a:tc>
                <a:tc>
                  <a:txBody>
                    <a:bodyPr/>
                    <a:lstStyle/>
                    <a:p>
                      <a:pPr algn="ctr" fontAlgn="b"/>
                      <a:r>
                        <a:rPr lang="en-US" sz="600" b="0" i="0" u="none" strike="noStrike">
                          <a:solidFill>
                            <a:schemeClr val="tx1"/>
                          </a:solidFill>
                          <a:latin typeface="Calibri"/>
                        </a:rPr>
                        <a:t>278/278</a:t>
                      </a:r>
                    </a:p>
                  </a:txBody>
                  <a:tcPr marL="9525" marR="9525" marT="9525" marB="0" anchor="b"/>
                </a:tc>
                <a:tc>
                  <a:txBody>
                    <a:bodyPr/>
                    <a:lstStyle/>
                    <a:p>
                      <a:pPr algn="ctr" fontAlgn="b"/>
                      <a:r>
                        <a:rPr lang="en-US" sz="600" b="0" i="0" u="none" strike="noStrike" dirty="0">
                          <a:solidFill>
                            <a:schemeClr val="tx1"/>
                          </a:solidFill>
                          <a:latin typeface="Calibri"/>
                        </a:rPr>
                        <a:t>720/720</a:t>
                      </a:r>
                    </a:p>
                  </a:txBody>
                  <a:tcPr marL="9525" marR="9525" marT="9525" marB="0" anchor="b"/>
                </a:tc>
                <a:tc>
                  <a:txBody>
                    <a:bodyPr/>
                    <a:lstStyle/>
                    <a:p>
                      <a:pPr algn="ctr" fontAlgn="b"/>
                      <a:r>
                        <a:rPr lang="en-US" sz="600" b="0" i="0" u="none" strike="noStrike">
                          <a:solidFill>
                            <a:schemeClr val="tx1"/>
                          </a:solidFill>
                          <a:latin typeface="Calibri"/>
                        </a:rPr>
                        <a:t>744/744</a:t>
                      </a:r>
                    </a:p>
                  </a:txBody>
                  <a:tcPr marL="9525" marR="9525" marT="9525" marB="0" anchor="b"/>
                </a:tc>
                <a:tc>
                  <a:txBody>
                    <a:bodyPr/>
                    <a:lstStyle/>
                    <a:p>
                      <a:pPr algn="ctr" fontAlgn="b"/>
                      <a:r>
                        <a:rPr lang="en-US" sz="600" b="0" i="0" u="none" strike="noStrike">
                          <a:solidFill>
                            <a:schemeClr val="tx1"/>
                          </a:solidFill>
                          <a:latin typeface="Calibri"/>
                        </a:rPr>
                        <a:t>720/720</a:t>
                      </a:r>
                    </a:p>
                  </a:txBody>
                  <a:tcPr marL="9525" marR="9525" marT="9525" marB="0" anchor="b"/>
                </a:tc>
                <a:tc>
                  <a:txBody>
                    <a:bodyPr/>
                    <a:lstStyle/>
                    <a:p>
                      <a:pPr algn="ctr" fontAlgn="b"/>
                      <a:r>
                        <a:rPr lang="en-US" sz="600" b="0" i="0" u="none" strike="noStrike">
                          <a:solidFill>
                            <a:schemeClr val="tx1"/>
                          </a:solidFill>
                          <a:latin typeface="Calibri"/>
                        </a:rPr>
                        <a:t>743/744</a:t>
                      </a:r>
                    </a:p>
                  </a:txBody>
                  <a:tcPr marL="9525" marR="9525" marT="9525" marB="0" anchor="b"/>
                </a:tc>
                <a:tc>
                  <a:txBody>
                    <a:bodyPr/>
                    <a:lstStyle/>
                    <a:p>
                      <a:pPr algn="ctr" fontAlgn="b"/>
                      <a:r>
                        <a:rPr lang="en-US" sz="600" b="0" i="0" u="none" strike="noStrike">
                          <a:solidFill>
                            <a:schemeClr val="tx1"/>
                          </a:solidFill>
                          <a:latin typeface="Calibri"/>
                        </a:rPr>
                        <a:t>744/744</a:t>
                      </a:r>
                    </a:p>
                  </a:txBody>
                  <a:tcPr marL="9525" marR="9525" marT="9525" marB="0" anchor="b"/>
                </a:tc>
                <a:tc>
                  <a:txBody>
                    <a:bodyPr/>
                    <a:lstStyle/>
                    <a:p>
                      <a:pPr algn="ctr" fontAlgn="b"/>
                      <a:r>
                        <a:rPr lang="en-US" sz="600" b="0" i="0" u="none" strike="noStrike" dirty="0">
                          <a:solidFill>
                            <a:schemeClr val="tx1"/>
                          </a:solidFill>
                          <a:latin typeface="Calibri"/>
                        </a:rPr>
                        <a:t>455/456</a:t>
                      </a:r>
                    </a:p>
                  </a:txBody>
                  <a:tcPr marL="9525" marR="9525" marT="9525" marB="0"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kern="1200" dirty="0" smtClean="0">
                          <a:solidFill>
                            <a:srgbClr val="FF0000"/>
                          </a:solidFill>
                          <a:latin typeface="+mn-lt"/>
                          <a:ea typeface="+mn-ea"/>
                          <a:cs typeface="+mn-cs"/>
                        </a:rPr>
                        <a:t>4404</a:t>
                      </a:r>
                    </a:p>
                  </a:txBody>
                  <a:tcPr marL="9525" marR="9525" marT="9525" marB="0" anchor="b"/>
                </a:tc>
              </a:tr>
              <a:tr h="277086">
                <a:tc>
                  <a:txBody>
                    <a:bodyPr/>
                    <a:lstStyle/>
                    <a:p>
                      <a:pPr algn="ctr"/>
                      <a:r>
                        <a:rPr lang="en-US" sz="1050" dirty="0" smtClean="0"/>
                        <a:t>14</a:t>
                      </a:r>
                      <a:endParaRPr lang="en-IN" sz="1050" dirty="0"/>
                    </a:p>
                  </a:txBody>
                  <a:tcPr anchor="ctr"/>
                </a:tc>
                <a:tc>
                  <a:txBody>
                    <a:bodyPr/>
                    <a:lstStyle/>
                    <a:p>
                      <a:pPr algn="ctr"/>
                      <a:r>
                        <a:rPr lang="en-US" sz="1050" dirty="0" smtClean="0"/>
                        <a:t>BD13</a:t>
                      </a:r>
                      <a:endParaRPr lang="en-IN" sz="1050" dirty="0"/>
                    </a:p>
                  </a:txBody>
                  <a:tcPr anchor="ctr"/>
                </a:tc>
                <a:tc>
                  <a:txBody>
                    <a:bodyPr/>
                    <a:lstStyle/>
                    <a:p>
                      <a:pPr algn="ctr"/>
                      <a:endParaRPr lang="en-IN" sz="1050" dirty="0">
                        <a:solidFill>
                          <a:schemeClr val="tx1"/>
                        </a:solidFill>
                      </a:endParaRPr>
                    </a:p>
                  </a:txBody>
                  <a:tcPr anchor="ctr"/>
                </a:tc>
                <a:tc>
                  <a:txBody>
                    <a:bodyPr/>
                    <a:lstStyle/>
                    <a:p>
                      <a:pPr algn="ctr"/>
                      <a:endParaRPr lang="en-IN" sz="1050" dirty="0">
                        <a:solidFill>
                          <a:schemeClr val="tx1"/>
                        </a:solidFill>
                      </a:endParaRPr>
                    </a:p>
                  </a:txBody>
                  <a:tcPr anchor="ctr"/>
                </a:tc>
                <a:tc>
                  <a:txBody>
                    <a:bodyPr/>
                    <a:lstStyle/>
                    <a:p>
                      <a:pPr algn="ctr"/>
                      <a:endParaRPr lang="en-IN" sz="1050" dirty="0">
                        <a:solidFill>
                          <a:schemeClr val="tx1"/>
                        </a:solidFill>
                      </a:endParaRPr>
                    </a:p>
                  </a:txBody>
                  <a:tcPr anchor="ctr"/>
                </a:tc>
                <a:tc>
                  <a:txBody>
                    <a:bodyPr/>
                    <a:lstStyle/>
                    <a:p>
                      <a:pPr algn="ctr" fontAlgn="b"/>
                      <a:r>
                        <a:rPr lang="en-US" sz="600" b="0" i="0" u="none" strike="noStrike" dirty="0">
                          <a:solidFill>
                            <a:schemeClr val="tx1"/>
                          </a:solidFill>
                          <a:latin typeface="Calibri"/>
                        </a:rPr>
                        <a:t>129/129</a:t>
                      </a:r>
                    </a:p>
                  </a:txBody>
                  <a:tcPr marL="9525" marR="9525" marT="9525" marB="0" anchor="b"/>
                </a:tc>
                <a:tc>
                  <a:txBody>
                    <a:bodyPr/>
                    <a:lstStyle/>
                    <a:p>
                      <a:pPr algn="ctr" fontAlgn="b"/>
                      <a:r>
                        <a:rPr lang="en-US" sz="500" b="0" i="0" u="none" strike="noStrike" dirty="0">
                          <a:solidFill>
                            <a:schemeClr val="tx1"/>
                          </a:solidFill>
                          <a:latin typeface="Calibri"/>
                        </a:rPr>
                        <a:t>365/365  (40/40)</a:t>
                      </a:r>
                    </a:p>
                  </a:txBody>
                  <a:tcPr marL="9525" marR="9525" marT="9525" marB="0" anchor="b"/>
                </a:tc>
                <a:tc>
                  <a:txBody>
                    <a:bodyPr/>
                    <a:lstStyle/>
                    <a:p>
                      <a:pPr algn="ctr" fontAlgn="b"/>
                      <a:r>
                        <a:rPr lang="en-US" sz="600" b="0" i="0" u="none" strike="noStrike" dirty="0">
                          <a:solidFill>
                            <a:schemeClr val="tx1"/>
                          </a:solidFill>
                          <a:latin typeface="Calibri"/>
                        </a:rPr>
                        <a:t>744/744</a:t>
                      </a:r>
                    </a:p>
                  </a:txBody>
                  <a:tcPr marL="9525" marR="9525" marT="9525" marB="0" anchor="b"/>
                </a:tc>
                <a:tc>
                  <a:txBody>
                    <a:bodyPr/>
                    <a:lstStyle/>
                    <a:p>
                      <a:pPr algn="ctr" fontAlgn="b"/>
                      <a:r>
                        <a:rPr lang="en-US" sz="600" b="0" i="0" u="none" strike="noStrike">
                          <a:solidFill>
                            <a:schemeClr val="tx1"/>
                          </a:solidFill>
                          <a:latin typeface="Calibri"/>
                        </a:rPr>
                        <a:t>744/744</a:t>
                      </a:r>
                    </a:p>
                  </a:txBody>
                  <a:tcPr marL="9525" marR="9525" marT="9525" marB="0" anchor="b"/>
                </a:tc>
                <a:tc>
                  <a:txBody>
                    <a:bodyPr/>
                    <a:lstStyle/>
                    <a:p>
                      <a:pPr algn="ctr" fontAlgn="b"/>
                      <a:r>
                        <a:rPr lang="en-US" sz="600" b="0" i="0" u="none" strike="noStrike" dirty="0">
                          <a:solidFill>
                            <a:schemeClr val="tx1"/>
                          </a:solidFill>
                          <a:latin typeface="Calibri"/>
                        </a:rPr>
                        <a:t>613/613</a:t>
                      </a:r>
                    </a:p>
                  </a:txBody>
                  <a:tcPr marL="9525" marR="9525" marT="9525" marB="0" anchor="b"/>
                </a:tc>
                <a:tc>
                  <a:txBody>
                    <a:bodyPr/>
                    <a:lstStyle/>
                    <a:p>
                      <a:pPr algn="ctr" fontAlgn="b"/>
                      <a:r>
                        <a:rPr lang="en-US" sz="600" b="0" i="0" u="none" strike="noStrike" dirty="0">
                          <a:solidFill>
                            <a:schemeClr val="tx1"/>
                          </a:solidFill>
                          <a:latin typeface="Calibri"/>
                        </a:rPr>
                        <a:t> </a:t>
                      </a:r>
                    </a:p>
                  </a:txBody>
                  <a:tcPr marL="9525" marR="9525" marT="9525" marB="0" anchor="b"/>
                </a:tc>
                <a:tc>
                  <a:txBody>
                    <a:bodyPr/>
                    <a:lstStyle/>
                    <a:p>
                      <a:pPr algn="ctr" fontAlgn="b"/>
                      <a:r>
                        <a:rPr lang="en-US" sz="600" b="0" i="0" u="none" strike="noStrike" dirty="0">
                          <a:solidFill>
                            <a:schemeClr val="tx1"/>
                          </a:solidFill>
                          <a:latin typeface="Calibri"/>
                        </a:rPr>
                        <a:t> </a:t>
                      </a:r>
                    </a:p>
                  </a:txBody>
                  <a:tcPr marL="9525" marR="9525" marT="9525" marB="0" anchor="b"/>
                </a:tc>
                <a:tc>
                  <a:txBody>
                    <a:bodyPr/>
                    <a:lstStyle/>
                    <a:p>
                      <a:pPr algn="ctr" fontAlgn="b"/>
                      <a:r>
                        <a:rPr lang="en-US" sz="600" b="0" i="0" u="none" strike="noStrike" dirty="0">
                          <a:solidFill>
                            <a:schemeClr val="tx1"/>
                          </a:solidFill>
                          <a:latin typeface="Calibri"/>
                        </a:rPr>
                        <a:t> </a:t>
                      </a:r>
                    </a:p>
                  </a:txBody>
                  <a:tcPr marL="9525" marR="9525" marT="9525" marB="0" anchor="b"/>
                </a:tc>
                <a:tc>
                  <a:txBody>
                    <a:bodyPr/>
                    <a:lstStyle/>
                    <a:p>
                      <a:pPr algn="ctr" fontAlgn="b"/>
                      <a:r>
                        <a:rPr lang="en-US" sz="600" b="0" i="0" u="none" strike="noStrike" dirty="0">
                          <a:solidFill>
                            <a:schemeClr val="tx1"/>
                          </a:solidFill>
                          <a:latin typeface="Calibri"/>
                        </a:rPr>
                        <a:t>614/614</a:t>
                      </a:r>
                    </a:p>
                  </a:txBody>
                  <a:tcPr marL="9525" marR="9525" marT="9525" marB="0" anchor="b"/>
                </a:tc>
                <a:tc>
                  <a:txBody>
                    <a:bodyPr/>
                    <a:lstStyle/>
                    <a:p>
                      <a:pPr algn="ctr" fontAlgn="b"/>
                      <a:r>
                        <a:rPr lang="en-US" sz="600" b="0" i="0" u="none" strike="noStrike">
                          <a:solidFill>
                            <a:schemeClr val="tx1"/>
                          </a:solidFill>
                          <a:latin typeface="Calibri"/>
                        </a:rPr>
                        <a:t>744/744</a:t>
                      </a:r>
                    </a:p>
                  </a:txBody>
                  <a:tcPr marL="9525" marR="9525" marT="9525" marB="0" anchor="b"/>
                </a:tc>
                <a:tc>
                  <a:txBody>
                    <a:bodyPr/>
                    <a:lstStyle/>
                    <a:p>
                      <a:pPr algn="ctr" fontAlgn="b"/>
                      <a:r>
                        <a:rPr lang="en-US" sz="500" b="0" i="0" u="none" strike="noStrike" dirty="0">
                          <a:solidFill>
                            <a:schemeClr val="tx1"/>
                          </a:solidFill>
                          <a:latin typeface="Calibri"/>
                        </a:rPr>
                        <a:t>231/232  (474/474)</a:t>
                      </a:r>
                    </a:p>
                  </a:txBody>
                  <a:tcPr marL="9525" marR="9525" marT="9525" marB="0" anchor="b"/>
                </a:tc>
                <a:tc>
                  <a:txBody>
                    <a:bodyPr/>
                    <a:lstStyle/>
                    <a:p>
                      <a:pPr algn="ctr" fontAlgn="b"/>
                      <a:r>
                        <a:rPr lang="en-US" sz="600" b="0" i="0" u="none" strike="noStrike" dirty="0">
                          <a:solidFill>
                            <a:schemeClr val="tx1"/>
                          </a:solidFill>
                          <a:latin typeface="Calibri"/>
                        </a:rPr>
                        <a:t>456/456</a:t>
                      </a:r>
                    </a:p>
                  </a:txBody>
                  <a:tcPr marL="9525" marR="9525" marT="9525" marB="0"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kern="1200" dirty="0" smtClean="0">
                          <a:solidFill>
                            <a:srgbClr val="FF0000"/>
                          </a:solidFill>
                          <a:latin typeface="+mn-lt"/>
                          <a:ea typeface="+mn-ea"/>
                          <a:cs typeface="+mn-cs"/>
                        </a:rPr>
                        <a:t>5154</a:t>
                      </a:r>
                    </a:p>
                  </a:txBody>
                  <a:tcPr marL="9525" marR="9525" marT="9525" marB="0" anchor="b"/>
                </a:tc>
              </a:tr>
              <a:tr h="348474">
                <a:tc>
                  <a:txBody>
                    <a:bodyPr/>
                    <a:lstStyle/>
                    <a:p>
                      <a:pPr algn="ctr"/>
                      <a:r>
                        <a:rPr lang="en-US" sz="1050" dirty="0" smtClean="0"/>
                        <a:t>15</a:t>
                      </a:r>
                      <a:endParaRPr lang="en-IN" sz="1050" dirty="0"/>
                    </a:p>
                  </a:txBody>
                  <a:tcPr anchor="ctr"/>
                </a:tc>
                <a:tc>
                  <a:txBody>
                    <a:bodyPr/>
                    <a:lstStyle/>
                    <a:p>
                      <a:pPr algn="ctr"/>
                      <a:r>
                        <a:rPr lang="en-US" sz="1050" dirty="0" smtClean="0"/>
                        <a:t>BD14</a:t>
                      </a:r>
                      <a:endParaRPr lang="en-IN" sz="1050" dirty="0"/>
                    </a:p>
                  </a:txBody>
                  <a:tcPr anchor="ctr"/>
                </a:tc>
                <a:tc>
                  <a:txBody>
                    <a:bodyPr/>
                    <a:lstStyle/>
                    <a:p>
                      <a:pPr algn="ctr"/>
                      <a:endParaRPr lang="en-IN" sz="1050" dirty="0">
                        <a:solidFill>
                          <a:schemeClr val="tx1"/>
                        </a:solidFill>
                      </a:endParaRPr>
                    </a:p>
                  </a:txBody>
                  <a:tcPr anchor="ctr"/>
                </a:tc>
                <a:tc>
                  <a:txBody>
                    <a:bodyPr/>
                    <a:lstStyle/>
                    <a:p>
                      <a:pPr algn="ctr"/>
                      <a:endParaRPr lang="en-IN" sz="1050" dirty="0">
                        <a:solidFill>
                          <a:schemeClr val="tx1"/>
                        </a:solidFill>
                      </a:endParaRPr>
                    </a:p>
                  </a:txBody>
                  <a:tcPr anchor="ctr"/>
                </a:tc>
                <a:tc>
                  <a:txBody>
                    <a:bodyPr/>
                    <a:lstStyle/>
                    <a:p>
                      <a:pPr algn="ctr"/>
                      <a:endParaRPr lang="en-IN" sz="1050" dirty="0">
                        <a:solidFill>
                          <a:schemeClr val="tx1"/>
                        </a:solidFill>
                      </a:endParaRPr>
                    </a:p>
                  </a:txBody>
                  <a:tcPr anchor="ctr"/>
                </a:tc>
                <a:tc>
                  <a:txBody>
                    <a:bodyPr/>
                    <a:lstStyle/>
                    <a:p>
                      <a:pPr algn="ctr" fontAlgn="b"/>
                      <a:r>
                        <a:rPr lang="en-US" sz="600" b="0" i="0" u="none" strike="noStrike">
                          <a:solidFill>
                            <a:schemeClr val="tx1"/>
                          </a:solidFill>
                          <a:latin typeface="Calibri"/>
                        </a:rPr>
                        <a:t>140/140</a:t>
                      </a:r>
                    </a:p>
                  </a:txBody>
                  <a:tcPr marL="9525" marR="9525" marT="9525" marB="0" anchor="b"/>
                </a:tc>
                <a:tc>
                  <a:txBody>
                    <a:bodyPr/>
                    <a:lstStyle/>
                    <a:p>
                      <a:pPr algn="ctr" fontAlgn="b"/>
                      <a:r>
                        <a:rPr lang="en-US" sz="600" b="0" i="0" u="none" strike="noStrike" dirty="0">
                          <a:solidFill>
                            <a:schemeClr val="tx1"/>
                          </a:solidFill>
                          <a:latin typeface="Calibri"/>
                        </a:rPr>
                        <a:t>576/578 </a:t>
                      </a:r>
                    </a:p>
                  </a:txBody>
                  <a:tcPr marL="9525" marR="9525" marT="9525" marB="0" anchor="b"/>
                </a:tc>
                <a:tc>
                  <a:txBody>
                    <a:bodyPr/>
                    <a:lstStyle/>
                    <a:p>
                      <a:pPr algn="ctr" fontAlgn="b"/>
                      <a:r>
                        <a:rPr lang="en-US" sz="600" b="0" i="0" u="none" strike="noStrike" dirty="0">
                          <a:solidFill>
                            <a:schemeClr val="tx1"/>
                          </a:solidFill>
                          <a:latin typeface="Calibri"/>
                        </a:rPr>
                        <a:t>709/711</a:t>
                      </a:r>
                    </a:p>
                  </a:txBody>
                  <a:tcPr marL="9525" marR="9525" marT="9525" marB="0" anchor="b"/>
                </a:tc>
                <a:tc>
                  <a:txBody>
                    <a:bodyPr/>
                    <a:lstStyle/>
                    <a:p>
                      <a:pPr algn="ctr" fontAlgn="b"/>
                      <a:r>
                        <a:rPr lang="en-US" sz="600" b="0" i="0" u="none" strike="noStrike">
                          <a:solidFill>
                            <a:schemeClr val="tx1"/>
                          </a:solidFill>
                          <a:latin typeface="Calibri"/>
                        </a:rPr>
                        <a:t>742/744</a:t>
                      </a:r>
                    </a:p>
                  </a:txBody>
                  <a:tcPr marL="9525" marR="9525" marT="9525" marB="0" anchor="b"/>
                </a:tc>
                <a:tc>
                  <a:txBody>
                    <a:bodyPr/>
                    <a:lstStyle/>
                    <a:p>
                      <a:pPr algn="ctr" fontAlgn="b"/>
                      <a:r>
                        <a:rPr lang="en-US" sz="600" b="0" i="0" u="none" strike="noStrike">
                          <a:solidFill>
                            <a:schemeClr val="tx1"/>
                          </a:solidFill>
                          <a:latin typeface="Calibri"/>
                        </a:rPr>
                        <a:t>669/672</a:t>
                      </a:r>
                    </a:p>
                  </a:txBody>
                  <a:tcPr marL="9525" marR="9525" marT="9525" marB="0" anchor="b"/>
                </a:tc>
                <a:tc>
                  <a:txBody>
                    <a:bodyPr/>
                    <a:lstStyle/>
                    <a:p>
                      <a:pPr algn="ctr" fontAlgn="b"/>
                      <a:r>
                        <a:rPr lang="en-US" sz="600" b="0" i="0" u="none" strike="noStrike">
                          <a:solidFill>
                            <a:schemeClr val="tx1"/>
                          </a:solidFill>
                          <a:latin typeface="Calibri"/>
                        </a:rPr>
                        <a:t>744/744</a:t>
                      </a:r>
                    </a:p>
                  </a:txBody>
                  <a:tcPr marL="9525" marR="9525" marT="9525" marB="0" anchor="b"/>
                </a:tc>
                <a:tc>
                  <a:txBody>
                    <a:bodyPr/>
                    <a:lstStyle/>
                    <a:p>
                      <a:pPr algn="ctr" fontAlgn="b"/>
                      <a:r>
                        <a:rPr lang="en-US" sz="600" b="0" i="0" u="none" strike="noStrike" dirty="0">
                          <a:solidFill>
                            <a:schemeClr val="tx1"/>
                          </a:solidFill>
                          <a:latin typeface="Calibri"/>
                        </a:rPr>
                        <a:t>720/720</a:t>
                      </a:r>
                    </a:p>
                  </a:txBody>
                  <a:tcPr marL="9525" marR="9525" marT="9525" marB="0" anchor="b"/>
                </a:tc>
                <a:tc>
                  <a:txBody>
                    <a:bodyPr/>
                    <a:lstStyle/>
                    <a:p>
                      <a:pPr algn="ctr" fontAlgn="b"/>
                      <a:r>
                        <a:rPr lang="en-US" sz="600" b="0" i="0" u="none" strike="noStrike" dirty="0">
                          <a:solidFill>
                            <a:schemeClr val="tx1"/>
                          </a:solidFill>
                          <a:latin typeface="Calibri"/>
                        </a:rPr>
                        <a:t>744/744</a:t>
                      </a:r>
                    </a:p>
                  </a:txBody>
                  <a:tcPr marL="9525" marR="9525" marT="9525" marB="0" anchor="b"/>
                </a:tc>
                <a:tc>
                  <a:txBody>
                    <a:bodyPr/>
                    <a:lstStyle/>
                    <a:p>
                      <a:pPr algn="ctr" fontAlgn="b"/>
                      <a:r>
                        <a:rPr lang="en-US" sz="600" b="0" i="0" u="none" strike="noStrike" dirty="0">
                          <a:solidFill>
                            <a:schemeClr val="tx1"/>
                          </a:solidFill>
                          <a:latin typeface="Calibri"/>
                        </a:rPr>
                        <a:t>699/720</a:t>
                      </a:r>
                    </a:p>
                  </a:txBody>
                  <a:tcPr marL="9525" marR="9525" marT="9525" marB="0" anchor="b"/>
                </a:tc>
                <a:tc>
                  <a:txBody>
                    <a:bodyPr/>
                    <a:lstStyle/>
                    <a:p>
                      <a:pPr algn="ctr" fontAlgn="b"/>
                      <a:r>
                        <a:rPr lang="en-US" sz="600" b="0" i="0" u="none" strike="noStrike" dirty="0">
                          <a:solidFill>
                            <a:schemeClr val="tx1"/>
                          </a:solidFill>
                          <a:latin typeface="Calibri"/>
                        </a:rPr>
                        <a:t>744/744</a:t>
                      </a:r>
                    </a:p>
                  </a:txBody>
                  <a:tcPr marL="9525" marR="9525" marT="9525" marB="0" anchor="b"/>
                </a:tc>
                <a:tc>
                  <a:txBody>
                    <a:bodyPr/>
                    <a:lstStyle/>
                    <a:p>
                      <a:pPr algn="ctr" fontAlgn="b"/>
                      <a:r>
                        <a:rPr lang="en-US" sz="600" b="0" i="0" u="none" strike="noStrike" dirty="0">
                          <a:solidFill>
                            <a:schemeClr val="tx1"/>
                          </a:solidFill>
                          <a:latin typeface="Calibri"/>
                        </a:rPr>
                        <a:t>744/744</a:t>
                      </a:r>
                    </a:p>
                  </a:txBody>
                  <a:tcPr marL="9525" marR="9525" marT="9525" marB="0" anchor="b"/>
                </a:tc>
                <a:tc>
                  <a:txBody>
                    <a:bodyPr/>
                    <a:lstStyle/>
                    <a:p>
                      <a:pPr algn="ctr" fontAlgn="b"/>
                      <a:r>
                        <a:rPr lang="en-US" sz="600" b="0" i="0" u="none" strike="noStrike" dirty="0">
                          <a:solidFill>
                            <a:schemeClr val="tx1"/>
                          </a:solidFill>
                          <a:latin typeface="Calibri"/>
                        </a:rPr>
                        <a:t>130/130</a:t>
                      </a:r>
                    </a:p>
                  </a:txBody>
                  <a:tcPr marL="9525" marR="9525" marT="9525" marB="0"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kern="1200" dirty="0" smtClean="0">
                          <a:solidFill>
                            <a:srgbClr val="FF0000"/>
                          </a:solidFill>
                          <a:latin typeface="+mn-lt"/>
                          <a:ea typeface="+mn-ea"/>
                          <a:cs typeface="+mn-cs"/>
                        </a:rPr>
                        <a:t>7361</a:t>
                      </a:r>
                    </a:p>
                  </a:txBody>
                  <a:tcPr marL="9525" marR="9525" marT="9525" marB="0" anchor="b"/>
                </a:tc>
              </a:tr>
              <a:tr h="346373">
                <a:tc>
                  <a:txBody>
                    <a:bodyPr/>
                    <a:lstStyle/>
                    <a:p>
                      <a:pPr algn="ctr"/>
                      <a:r>
                        <a:rPr lang="en-US" sz="1050" dirty="0" smtClean="0"/>
                        <a:t>16</a:t>
                      </a:r>
                      <a:endParaRPr lang="en-IN" sz="1050" dirty="0"/>
                    </a:p>
                  </a:txBody>
                  <a:tcPr anchor="ctr"/>
                </a:tc>
                <a:tc>
                  <a:txBody>
                    <a:bodyPr/>
                    <a:lstStyle/>
                    <a:p>
                      <a:pPr algn="ctr"/>
                      <a:r>
                        <a:rPr lang="en-US" sz="1050" dirty="0" smtClean="0"/>
                        <a:t>BD08</a:t>
                      </a:r>
                      <a:endParaRPr lang="en-IN" sz="1050" dirty="0"/>
                    </a:p>
                  </a:txBody>
                  <a:tcPr anchor="ctr"/>
                </a:tc>
                <a:tc>
                  <a:txBody>
                    <a:bodyPr/>
                    <a:lstStyle/>
                    <a:p>
                      <a:pPr algn="ctr"/>
                      <a:endParaRPr lang="en-IN" sz="1050" dirty="0">
                        <a:solidFill>
                          <a:schemeClr val="tx1"/>
                        </a:solidFill>
                      </a:endParaRPr>
                    </a:p>
                  </a:txBody>
                  <a:tcPr anchor="ctr"/>
                </a:tc>
                <a:tc>
                  <a:txBody>
                    <a:bodyPr/>
                    <a:lstStyle/>
                    <a:p>
                      <a:pPr algn="ctr"/>
                      <a:endParaRPr lang="en-IN" sz="1050" dirty="0">
                        <a:solidFill>
                          <a:schemeClr val="tx1"/>
                        </a:solidFill>
                      </a:endParaRPr>
                    </a:p>
                  </a:txBody>
                  <a:tcPr anchor="ctr"/>
                </a:tc>
                <a:tc>
                  <a:txBody>
                    <a:bodyPr/>
                    <a:lstStyle/>
                    <a:p>
                      <a:pPr algn="ctr"/>
                      <a:endParaRPr lang="en-IN" sz="1050" dirty="0">
                        <a:solidFill>
                          <a:schemeClr val="tx1"/>
                        </a:solidFill>
                      </a:endParaRPr>
                    </a:p>
                  </a:txBody>
                  <a:tcPr anchor="ctr"/>
                </a:tc>
                <a:tc>
                  <a:txBody>
                    <a:bodyPr/>
                    <a:lstStyle/>
                    <a:p>
                      <a:pPr algn="ctr"/>
                      <a:endParaRPr lang="en-IN" sz="1050" dirty="0">
                        <a:solidFill>
                          <a:schemeClr val="tx1"/>
                        </a:solidFill>
                      </a:endParaRPr>
                    </a:p>
                  </a:txBody>
                  <a:tcPr anchor="ctr"/>
                </a:tc>
                <a:tc>
                  <a:txBody>
                    <a:bodyPr/>
                    <a:lstStyle/>
                    <a:p>
                      <a:pPr algn="ctr"/>
                      <a:endParaRPr lang="en-IN" sz="1050" dirty="0">
                        <a:solidFill>
                          <a:schemeClr val="tx1"/>
                        </a:solidFill>
                      </a:endParaRPr>
                    </a:p>
                  </a:txBody>
                  <a:tcPr anchor="ctr"/>
                </a:tc>
                <a:tc>
                  <a:txBody>
                    <a:bodyPr/>
                    <a:lstStyle/>
                    <a:p>
                      <a:pPr algn="ctr"/>
                      <a:endParaRPr lang="en-IN" sz="1050" dirty="0">
                        <a:solidFill>
                          <a:schemeClr val="tx1"/>
                        </a:solidFill>
                      </a:endParaRPr>
                    </a:p>
                  </a:txBody>
                  <a:tcPr anchor="ctr"/>
                </a:tc>
                <a:tc>
                  <a:txBody>
                    <a:bodyPr/>
                    <a:lstStyle/>
                    <a:p>
                      <a:pPr algn="ctr"/>
                      <a:endParaRPr lang="en-IN" sz="1050" dirty="0">
                        <a:solidFill>
                          <a:schemeClr val="tx1"/>
                        </a:solidFill>
                      </a:endParaRPr>
                    </a:p>
                  </a:txBody>
                  <a:tcPr anchor="ctr"/>
                </a:tc>
                <a:tc>
                  <a:txBody>
                    <a:bodyPr/>
                    <a:lstStyle/>
                    <a:p>
                      <a:pPr algn="ctr"/>
                      <a:endParaRPr lang="en-IN" sz="1050" dirty="0">
                        <a:solidFill>
                          <a:schemeClr val="tx1"/>
                        </a:solidFill>
                      </a:endParaRPr>
                    </a:p>
                  </a:txBody>
                  <a:tcPr anchor="ctr"/>
                </a:tc>
                <a:tc>
                  <a:txBody>
                    <a:bodyPr/>
                    <a:lstStyle/>
                    <a:p>
                      <a:pPr algn="ctr"/>
                      <a:endParaRPr lang="en-IN" sz="1050" dirty="0">
                        <a:solidFill>
                          <a:schemeClr val="tx1"/>
                        </a:solidFill>
                      </a:endParaRPr>
                    </a:p>
                  </a:txBody>
                  <a:tcPr anchor="ctr"/>
                </a:tc>
                <a:tc>
                  <a:txBody>
                    <a:bodyPr/>
                    <a:lstStyle/>
                    <a:p>
                      <a:pPr algn="ctr"/>
                      <a:endParaRPr lang="en-IN" sz="1050" dirty="0">
                        <a:solidFill>
                          <a:schemeClr val="tx1"/>
                        </a:solidFill>
                      </a:endParaRPr>
                    </a:p>
                  </a:txBody>
                  <a:tcPr anchor="ctr"/>
                </a:tc>
                <a:tc>
                  <a:txBody>
                    <a:bodyPr/>
                    <a:lstStyle/>
                    <a:p>
                      <a:pPr algn="ctr" fontAlgn="b"/>
                      <a:r>
                        <a:rPr lang="en-US" sz="600" b="0" i="0" u="none" strike="noStrike" dirty="0">
                          <a:solidFill>
                            <a:schemeClr val="tx1"/>
                          </a:solidFill>
                          <a:latin typeface="Calibri"/>
                        </a:rPr>
                        <a:t>64/65</a:t>
                      </a:r>
                    </a:p>
                  </a:txBody>
                  <a:tcPr marL="9525" marR="9525" marT="9525" marB="0" anchor="b"/>
                </a:tc>
                <a:tc>
                  <a:txBody>
                    <a:bodyPr/>
                    <a:lstStyle/>
                    <a:p>
                      <a:pPr algn="ctr" fontAlgn="b"/>
                      <a:r>
                        <a:rPr lang="en-US" sz="600" b="0" i="0" u="none" strike="noStrike" dirty="0">
                          <a:solidFill>
                            <a:schemeClr val="tx1"/>
                          </a:solidFill>
                          <a:latin typeface="Calibri"/>
                        </a:rPr>
                        <a:t>720/720</a:t>
                      </a:r>
                    </a:p>
                  </a:txBody>
                  <a:tcPr marL="9525" marR="9525" marT="9525" marB="0" anchor="b"/>
                </a:tc>
                <a:tc>
                  <a:txBody>
                    <a:bodyPr/>
                    <a:lstStyle/>
                    <a:p>
                      <a:pPr algn="ctr" fontAlgn="b"/>
                      <a:r>
                        <a:rPr lang="en-US" sz="600" b="0" i="0" u="none" strike="noStrike" dirty="0">
                          <a:solidFill>
                            <a:schemeClr val="tx1"/>
                          </a:solidFill>
                          <a:latin typeface="Calibri"/>
                        </a:rPr>
                        <a:t>743/744</a:t>
                      </a:r>
                    </a:p>
                  </a:txBody>
                  <a:tcPr marL="9525" marR="9525" marT="9525" marB="0" anchor="b"/>
                </a:tc>
                <a:tc>
                  <a:txBody>
                    <a:bodyPr/>
                    <a:lstStyle/>
                    <a:p>
                      <a:pPr algn="ctr" fontAlgn="b"/>
                      <a:r>
                        <a:rPr lang="en-US" sz="600" b="0" i="0" u="none" strike="noStrike" dirty="0">
                          <a:solidFill>
                            <a:schemeClr val="tx1"/>
                          </a:solidFill>
                          <a:latin typeface="Calibri"/>
                        </a:rPr>
                        <a:t>345/345 (373/373)</a:t>
                      </a:r>
                    </a:p>
                  </a:txBody>
                  <a:tcPr marL="9525" marR="9525" marT="9525" marB="0" anchor="b"/>
                </a:tc>
                <a:tc>
                  <a:txBody>
                    <a:bodyPr/>
                    <a:lstStyle/>
                    <a:p>
                      <a:pPr algn="ctr" fontAlgn="b"/>
                      <a:r>
                        <a:rPr lang="en-US" sz="600" b="0" i="0" u="none" strike="noStrike" dirty="0">
                          <a:solidFill>
                            <a:schemeClr val="tx1"/>
                          </a:solidFill>
                          <a:latin typeface="Calibri"/>
                        </a:rPr>
                        <a:t>456/456</a:t>
                      </a:r>
                    </a:p>
                  </a:txBody>
                  <a:tcPr marL="9525" marR="9525" marT="9525" marB="0"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kern="1200" dirty="0" smtClean="0">
                          <a:solidFill>
                            <a:srgbClr val="FF0000"/>
                          </a:solidFill>
                          <a:latin typeface="+mn-lt"/>
                          <a:ea typeface="+mn-ea"/>
                          <a:cs typeface="+mn-cs"/>
                        </a:rPr>
                        <a:t>2701</a:t>
                      </a:r>
                    </a:p>
                  </a:txBody>
                  <a:tcPr marL="9525" marR="9525" marT="9525" marB="0" anchor="b"/>
                </a:tc>
              </a:tr>
              <a:tr h="271234">
                <a:tc>
                  <a:txBody>
                    <a:bodyPr/>
                    <a:lstStyle/>
                    <a:p>
                      <a:pPr algn="ctr"/>
                      <a:r>
                        <a:rPr lang="en-US" sz="1050" dirty="0" smtClean="0"/>
                        <a:t>17</a:t>
                      </a:r>
                      <a:endParaRPr lang="en-IN" sz="1050" dirty="0"/>
                    </a:p>
                  </a:txBody>
                  <a:tcPr anchor="ctr"/>
                </a:tc>
                <a:tc>
                  <a:txBody>
                    <a:bodyPr/>
                    <a:lstStyle/>
                    <a:p>
                      <a:pPr algn="ctr"/>
                      <a:r>
                        <a:rPr lang="en-US" sz="1050" dirty="0" smtClean="0"/>
                        <a:t>BD10</a:t>
                      </a:r>
                      <a:endParaRPr lang="en-IN" sz="1050" dirty="0"/>
                    </a:p>
                  </a:txBody>
                  <a:tcPr anchor="ctr"/>
                </a:tc>
                <a:tc>
                  <a:txBody>
                    <a:bodyPr/>
                    <a:lstStyle/>
                    <a:p>
                      <a:pPr algn="ctr"/>
                      <a:endParaRPr lang="en-IN" sz="1050" dirty="0">
                        <a:solidFill>
                          <a:schemeClr val="tx1"/>
                        </a:solidFill>
                      </a:endParaRPr>
                    </a:p>
                  </a:txBody>
                  <a:tcPr anchor="ctr"/>
                </a:tc>
                <a:tc>
                  <a:txBody>
                    <a:bodyPr/>
                    <a:lstStyle/>
                    <a:p>
                      <a:pPr algn="ctr"/>
                      <a:endParaRPr lang="en-IN" sz="1050" dirty="0">
                        <a:solidFill>
                          <a:schemeClr val="tx1"/>
                        </a:solidFill>
                      </a:endParaRPr>
                    </a:p>
                  </a:txBody>
                  <a:tcPr anchor="ctr"/>
                </a:tc>
                <a:tc>
                  <a:txBody>
                    <a:bodyPr/>
                    <a:lstStyle/>
                    <a:p>
                      <a:pPr algn="ctr"/>
                      <a:endParaRPr lang="en-IN" sz="1050" dirty="0">
                        <a:solidFill>
                          <a:schemeClr val="tx1"/>
                        </a:solidFill>
                      </a:endParaRPr>
                    </a:p>
                  </a:txBody>
                  <a:tcPr anchor="ctr"/>
                </a:tc>
                <a:tc>
                  <a:txBody>
                    <a:bodyPr/>
                    <a:lstStyle/>
                    <a:p>
                      <a:pPr algn="ctr"/>
                      <a:endParaRPr lang="en-IN" sz="1050" dirty="0">
                        <a:solidFill>
                          <a:schemeClr val="tx1"/>
                        </a:solidFill>
                      </a:endParaRPr>
                    </a:p>
                  </a:txBody>
                  <a:tcPr anchor="ctr"/>
                </a:tc>
                <a:tc>
                  <a:txBody>
                    <a:bodyPr/>
                    <a:lstStyle/>
                    <a:p>
                      <a:pPr algn="ctr"/>
                      <a:endParaRPr lang="en-IN" sz="1050" dirty="0">
                        <a:solidFill>
                          <a:schemeClr val="tx1"/>
                        </a:solidFill>
                      </a:endParaRPr>
                    </a:p>
                  </a:txBody>
                  <a:tcPr anchor="ctr"/>
                </a:tc>
                <a:tc>
                  <a:txBody>
                    <a:bodyPr/>
                    <a:lstStyle/>
                    <a:p>
                      <a:pPr algn="ctr"/>
                      <a:endParaRPr lang="en-IN" sz="1050" dirty="0">
                        <a:solidFill>
                          <a:schemeClr val="tx1"/>
                        </a:solidFill>
                      </a:endParaRPr>
                    </a:p>
                  </a:txBody>
                  <a:tcPr anchor="ctr"/>
                </a:tc>
                <a:tc>
                  <a:txBody>
                    <a:bodyPr/>
                    <a:lstStyle/>
                    <a:p>
                      <a:pPr algn="ctr"/>
                      <a:endParaRPr lang="en-IN" sz="1050" dirty="0">
                        <a:solidFill>
                          <a:schemeClr val="tx1"/>
                        </a:solidFill>
                      </a:endParaRPr>
                    </a:p>
                  </a:txBody>
                  <a:tcPr anchor="ctr"/>
                </a:tc>
                <a:tc>
                  <a:txBody>
                    <a:bodyPr/>
                    <a:lstStyle/>
                    <a:p>
                      <a:pPr algn="ctr"/>
                      <a:endParaRPr lang="en-IN" sz="1050" dirty="0">
                        <a:solidFill>
                          <a:schemeClr val="tx1"/>
                        </a:solidFill>
                      </a:endParaRPr>
                    </a:p>
                  </a:txBody>
                  <a:tcPr anchor="ctr"/>
                </a:tc>
                <a:tc>
                  <a:txBody>
                    <a:bodyPr/>
                    <a:lstStyle/>
                    <a:p>
                      <a:pPr algn="ctr"/>
                      <a:endParaRPr lang="en-IN" sz="1050" dirty="0">
                        <a:solidFill>
                          <a:schemeClr val="tx1"/>
                        </a:solidFill>
                      </a:endParaRPr>
                    </a:p>
                  </a:txBody>
                  <a:tcPr anchor="ctr"/>
                </a:tc>
                <a:tc>
                  <a:txBody>
                    <a:bodyPr/>
                    <a:lstStyle/>
                    <a:p>
                      <a:pPr algn="ctr"/>
                      <a:endParaRPr lang="en-IN" sz="1050" dirty="0">
                        <a:solidFill>
                          <a:schemeClr val="tx1"/>
                        </a:solidFill>
                      </a:endParaRPr>
                    </a:p>
                  </a:txBody>
                  <a:tcPr anchor="ctr"/>
                </a:tc>
                <a:tc>
                  <a:txBody>
                    <a:bodyPr/>
                    <a:lstStyle/>
                    <a:p>
                      <a:pPr algn="ctr" fontAlgn="b"/>
                      <a:r>
                        <a:rPr lang="en-US" sz="600" b="0" i="0" u="none" strike="noStrike" dirty="0">
                          <a:solidFill>
                            <a:schemeClr val="tx1"/>
                          </a:solidFill>
                          <a:latin typeface="Calibri"/>
                        </a:rPr>
                        <a:t>83/83</a:t>
                      </a:r>
                    </a:p>
                  </a:txBody>
                  <a:tcPr marL="9525" marR="9525" marT="9525" marB="0" anchor="b"/>
                </a:tc>
                <a:tc>
                  <a:txBody>
                    <a:bodyPr/>
                    <a:lstStyle/>
                    <a:p>
                      <a:pPr algn="ctr" fontAlgn="b"/>
                      <a:r>
                        <a:rPr lang="en-US" sz="600" b="0" i="0" u="none" strike="noStrike">
                          <a:solidFill>
                            <a:schemeClr val="tx1"/>
                          </a:solidFill>
                          <a:latin typeface="Calibri"/>
                        </a:rPr>
                        <a:t>720/720</a:t>
                      </a:r>
                    </a:p>
                  </a:txBody>
                  <a:tcPr marL="9525" marR="9525" marT="9525" marB="0" anchor="b"/>
                </a:tc>
                <a:tc>
                  <a:txBody>
                    <a:bodyPr/>
                    <a:lstStyle/>
                    <a:p>
                      <a:pPr algn="ctr" fontAlgn="b"/>
                      <a:r>
                        <a:rPr lang="en-US" sz="600" b="0" i="0" u="none" strike="noStrike">
                          <a:solidFill>
                            <a:schemeClr val="tx1"/>
                          </a:solidFill>
                          <a:latin typeface="Calibri"/>
                        </a:rPr>
                        <a:t>744/744</a:t>
                      </a:r>
                    </a:p>
                  </a:txBody>
                  <a:tcPr marL="9525" marR="9525" marT="9525" marB="0" anchor="b"/>
                </a:tc>
                <a:tc>
                  <a:txBody>
                    <a:bodyPr/>
                    <a:lstStyle/>
                    <a:p>
                      <a:pPr algn="ctr" fontAlgn="b"/>
                      <a:r>
                        <a:rPr lang="en-US" sz="500" b="0" i="0" u="none" strike="noStrike" dirty="0">
                          <a:solidFill>
                            <a:schemeClr val="tx1"/>
                          </a:solidFill>
                          <a:latin typeface="Calibri"/>
                        </a:rPr>
                        <a:t>417/417  (283/283)</a:t>
                      </a:r>
                    </a:p>
                  </a:txBody>
                  <a:tcPr marL="9525" marR="9525" marT="9525" marB="0" anchor="b"/>
                </a:tc>
                <a:tc>
                  <a:txBody>
                    <a:bodyPr/>
                    <a:lstStyle/>
                    <a:p>
                      <a:pPr algn="ctr" fontAlgn="b"/>
                      <a:r>
                        <a:rPr lang="en-US" sz="600" b="0" i="0" u="none" strike="noStrike" dirty="0">
                          <a:solidFill>
                            <a:schemeClr val="tx1"/>
                          </a:solidFill>
                          <a:latin typeface="Calibri"/>
                        </a:rPr>
                        <a:t>456/456</a:t>
                      </a:r>
                    </a:p>
                  </a:txBody>
                  <a:tcPr marL="9525" marR="9525" marT="9525" marB="0"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kern="1200" dirty="0" smtClean="0">
                          <a:solidFill>
                            <a:srgbClr val="FF0000"/>
                          </a:solidFill>
                          <a:latin typeface="+mn-lt"/>
                          <a:ea typeface="+mn-ea"/>
                          <a:cs typeface="+mn-cs"/>
                        </a:rPr>
                        <a:t>2703</a:t>
                      </a:r>
                    </a:p>
                  </a:txBody>
                  <a:tcPr marL="9525" marR="9525" marT="9525" marB="0" anchor="b"/>
                </a:tc>
              </a:tr>
              <a:tr h="271234">
                <a:tc>
                  <a:txBody>
                    <a:bodyPr/>
                    <a:lstStyle/>
                    <a:p>
                      <a:pPr algn="ctr"/>
                      <a:r>
                        <a:rPr lang="en-US" sz="1050" dirty="0" smtClean="0"/>
                        <a:t>18</a:t>
                      </a:r>
                      <a:endParaRPr lang="en-IN" sz="1050" dirty="0"/>
                    </a:p>
                  </a:txBody>
                  <a:tcPr anchor="ctr"/>
                </a:tc>
                <a:tc>
                  <a:txBody>
                    <a:bodyPr/>
                    <a:lstStyle/>
                    <a:p>
                      <a:pPr algn="ctr"/>
                      <a:r>
                        <a:rPr lang="en-US" sz="1050" dirty="0" smtClean="0"/>
                        <a:t>BD11</a:t>
                      </a:r>
                      <a:endParaRPr lang="en-IN" sz="1050" dirty="0"/>
                    </a:p>
                  </a:txBody>
                  <a:tcPr anchor="ctr"/>
                </a:tc>
                <a:tc>
                  <a:txBody>
                    <a:bodyPr/>
                    <a:lstStyle/>
                    <a:p>
                      <a:pPr algn="ctr"/>
                      <a:endParaRPr lang="en-IN" sz="1050" dirty="0">
                        <a:solidFill>
                          <a:schemeClr val="tx1"/>
                        </a:solidFill>
                      </a:endParaRPr>
                    </a:p>
                  </a:txBody>
                  <a:tcPr anchor="ctr"/>
                </a:tc>
                <a:tc>
                  <a:txBody>
                    <a:bodyPr/>
                    <a:lstStyle/>
                    <a:p>
                      <a:pPr algn="ctr"/>
                      <a:endParaRPr lang="en-IN" sz="1050" dirty="0">
                        <a:solidFill>
                          <a:schemeClr val="tx1"/>
                        </a:solidFill>
                      </a:endParaRPr>
                    </a:p>
                  </a:txBody>
                  <a:tcPr anchor="ctr"/>
                </a:tc>
                <a:tc>
                  <a:txBody>
                    <a:bodyPr/>
                    <a:lstStyle/>
                    <a:p>
                      <a:pPr algn="ctr"/>
                      <a:endParaRPr lang="en-IN" sz="1050" dirty="0">
                        <a:solidFill>
                          <a:schemeClr val="tx1"/>
                        </a:solidFill>
                      </a:endParaRPr>
                    </a:p>
                  </a:txBody>
                  <a:tcPr anchor="ctr"/>
                </a:tc>
                <a:tc>
                  <a:txBody>
                    <a:bodyPr/>
                    <a:lstStyle/>
                    <a:p>
                      <a:pPr algn="ctr"/>
                      <a:endParaRPr lang="en-IN" sz="1050" dirty="0">
                        <a:solidFill>
                          <a:schemeClr val="tx1"/>
                        </a:solidFill>
                      </a:endParaRPr>
                    </a:p>
                  </a:txBody>
                  <a:tcPr anchor="ctr"/>
                </a:tc>
                <a:tc>
                  <a:txBody>
                    <a:bodyPr/>
                    <a:lstStyle/>
                    <a:p>
                      <a:pPr algn="ctr"/>
                      <a:endParaRPr lang="en-IN" sz="1050" dirty="0">
                        <a:solidFill>
                          <a:schemeClr val="tx1"/>
                        </a:solidFill>
                      </a:endParaRPr>
                    </a:p>
                  </a:txBody>
                  <a:tcPr anchor="ctr"/>
                </a:tc>
                <a:tc>
                  <a:txBody>
                    <a:bodyPr/>
                    <a:lstStyle/>
                    <a:p>
                      <a:pPr algn="ctr"/>
                      <a:endParaRPr lang="en-IN" sz="1050" dirty="0">
                        <a:solidFill>
                          <a:schemeClr val="tx1"/>
                        </a:solidFill>
                      </a:endParaRPr>
                    </a:p>
                  </a:txBody>
                  <a:tcPr anchor="ctr"/>
                </a:tc>
                <a:tc>
                  <a:txBody>
                    <a:bodyPr/>
                    <a:lstStyle/>
                    <a:p>
                      <a:pPr algn="ctr"/>
                      <a:endParaRPr lang="en-IN" sz="1050" dirty="0">
                        <a:solidFill>
                          <a:schemeClr val="tx1"/>
                        </a:solidFill>
                      </a:endParaRPr>
                    </a:p>
                  </a:txBody>
                  <a:tcPr anchor="ctr"/>
                </a:tc>
                <a:tc>
                  <a:txBody>
                    <a:bodyPr/>
                    <a:lstStyle/>
                    <a:p>
                      <a:pPr algn="ctr"/>
                      <a:endParaRPr lang="en-IN" sz="1050" dirty="0">
                        <a:solidFill>
                          <a:schemeClr val="tx1"/>
                        </a:solidFill>
                      </a:endParaRPr>
                    </a:p>
                  </a:txBody>
                  <a:tcPr anchor="ctr"/>
                </a:tc>
                <a:tc>
                  <a:txBody>
                    <a:bodyPr/>
                    <a:lstStyle/>
                    <a:p>
                      <a:pPr algn="ctr"/>
                      <a:endParaRPr lang="en-IN" sz="1050" dirty="0">
                        <a:solidFill>
                          <a:schemeClr val="tx1"/>
                        </a:solidFill>
                      </a:endParaRPr>
                    </a:p>
                  </a:txBody>
                  <a:tcPr anchor="ctr"/>
                </a:tc>
                <a:tc>
                  <a:txBody>
                    <a:bodyPr/>
                    <a:lstStyle/>
                    <a:p>
                      <a:pPr algn="ctr"/>
                      <a:endParaRPr lang="en-IN" sz="1050" dirty="0">
                        <a:solidFill>
                          <a:schemeClr val="tx1"/>
                        </a:solidFill>
                      </a:endParaRPr>
                    </a:p>
                  </a:txBody>
                  <a:tcPr anchor="ctr"/>
                </a:tc>
                <a:tc>
                  <a:txBody>
                    <a:bodyPr/>
                    <a:lstStyle/>
                    <a:p>
                      <a:pPr algn="ctr" fontAlgn="b"/>
                      <a:r>
                        <a:rPr lang="en-US" sz="600" b="0" i="0" u="none" strike="noStrike" dirty="0">
                          <a:solidFill>
                            <a:schemeClr val="tx1"/>
                          </a:solidFill>
                          <a:latin typeface="Calibri"/>
                        </a:rPr>
                        <a:t> </a:t>
                      </a:r>
                    </a:p>
                  </a:txBody>
                  <a:tcPr marL="9525" marR="9525" marT="9525" marB="0" anchor="b"/>
                </a:tc>
                <a:tc>
                  <a:txBody>
                    <a:bodyPr/>
                    <a:lstStyle/>
                    <a:p>
                      <a:pPr algn="ctr" fontAlgn="b"/>
                      <a:r>
                        <a:rPr lang="en-US" sz="600" b="0" i="0" u="none" strike="noStrike" dirty="0">
                          <a:solidFill>
                            <a:schemeClr val="tx1"/>
                          </a:solidFill>
                          <a:latin typeface="Calibri"/>
                        </a:rPr>
                        <a:t>665/666</a:t>
                      </a:r>
                    </a:p>
                  </a:txBody>
                  <a:tcPr marL="9525" marR="9525" marT="9525" marB="0" anchor="b"/>
                </a:tc>
                <a:tc>
                  <a:txBody>
                    <a:bodyPr/>
                    <a:lstStyle/>
                    <a:p>
                      <a:pPr algn="ctr" fontAlgn="b"/>
                      <a:r>
                        <a:rPr lang="en-US" sz="600" b="0" i="0" u="none" strike="noStrike">
                          <a:solidFill>
                            <a:schemeClr val="tx1"/>
                          </a:solidFill>
                          <a:latin typeface="Calibri"/>
                        </a:rPr>
                        <a:t>744/744</a:t>
                      </a:r>
                    </a:p>
                  </a:txBody>
                  <a:tcPr marL="9525" marR="9525" marT="9525" marB="0" anchor="b"/>
                </a:tc>
                <a:tc>
                  <a:txBody>
                    <a:bodyPr/>
                    <a:lstStyle/>
                    <a:p>
                      <a:pPr algn="ctr" fontAlgn="b"/>
                      <a:r>
                        <a:rPr lang="en-US" sz="600" b="0" i="0" u="none" strike="noStrike" dirty="0">
                          <a:solidFill>
                            <a:schemeClr val="tx1"/>
                          </a:solidFill>
                          <a:latin typeface="Calibri"/>
                        </a:rPr>
                        <a:t>744/744</a:t>
                      </a:r>
                    </a:p>
                  </a:txBody>
                  <a:tcPr marL="9525" marR="9525" marT="9525" marB="0" anchor="b"/>
                </a:tc>
                <a:tc>
                  <a:txBody>
                    <a:bodyPr/>
                    <a:lstStyle/>
                    <a:p>
                      <a:pPr algn="ctr" fontAlgn="b"/>
                      <a:r>
                        <a:rPr lang="en-US" sz="600" b="0" i="0" u="none" strike="noStrike" dirty="0">
                          <a:solidFill>
                            <a:schemeClr val="tx1"/>
                          </a:solidFill>
                          <a:latin typeface="Calibri"/>
                        </a:rPr>
                        <a:t>456/456</a:t>
                      </a:r>
                    </a:p>
                  </a:txBody>
                  <a:tcPr marL="9525" marR="9525" marT="9525" marB="0"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kern="1200" dirty="0" smtClean="0">
                          <a:solidFill>
                            <a:srgbClr val="FF0000"/>
                          </a:solidFill>
                          <a:latin typeface="+mn-lt"/>
                          <a:ea typeface="+mn-ea"/>
                          <a:cs typeface="+mn-cs"/>
                        </a:rPr>
                        <a:t>2609</a:t>
                      </a:r>
                    </a:p>
                  </a:txBody>
                  <a:tcPr marL="9525" marR="9525" marT="9525" marB="0" anchor="b"/>
                </a:tc>
              </a:tr>
              <a:tr h="271234">
                <a:tc>
                  <a:txBody>
                    <a:bodyPr/>
                    <a:lstStyle/>
                    <a:p>
                      <a:pPr algn="ctr"/>
                      <a:r>
                        <a:rPr lang="en-US" sz="1050" dirty="0" smtClean="0"/>
                        <a:t>19</a:t>
                      </a:r>
                      <a:endParaRPr lang="en-IN" sz="1050" dirty="0"/>
                    </a:p>
                  </a:txBody>
                  <a:tcPr anchor="ctr"/>
                </a:tc>
                <a:tc>
                  <a:txBody>
                    <a:bodyPr/>
                    <a:lstStyle/>
                    <a:p>
                      <a:pPr algn="ctr"/>
                      <a:r>
                        <a:rPr lang="en-US" sz="1050" dirty="0" smtClean="0"/>
                        <a:t>BD12</a:t>
                      </a:r>
                      <a:endParaRPr lang="en-IN" sz="1050" dirty="0"/>
                    </a:p>
                  </a:txBody>
                  <a:tcPr anchor="ctr"/>
                </a:tc>
                <a:tc>
                  <a:txBody>
                    <a:bodyPr/>
                    <a:lstStyle/>
                    <a:p>
                      <a:pPr algn="ctr"/>
                      <a:endParaRPr lang="en-IN" sz="1050" dirty="0">
                        <a:solidFill>
                          <a:schemeClr val="tx1"/>
                        </a:solidFill>
                      </a:endParaRPr>
                    </a:p>
                  </a:txBody>
                  <a:tcPr anchor="ctr"/>
                </a:tc>
                <a:tc>
                  <a:txBody>
                    <a:bodyPr/>
                    <a:lstStyle/>
                    <a:p>
                      <a:pPr algn="ctr"/>
                      <a:endParaRPr lang="en-IN" sz="1050" dirty="0">
                        <a:solidFill>
                          <a:schemeClr val="tx1"/>
                        </a:solidFill>
                      </a:endParaRPr>
                    </a:p>
                  </a:txBody>
                  <a:tcPr anchor="ctr"/>
                </a:tc>
                <a:tc>
                  <a:txBody>
                    <a:bodyPr/>
                    <a:lstStyle/>
                    <a:p>
                      <a:pPr algn="ctr"/>
                      <a:endParaRPr lang="en-IN" sz="1050" dirty="0">
                        <a:solidFill>
                          <a:schemeClr val="tx1"/>
                        </a:solidFill>
                      </a:endParaRPr>
                    </a:p>
                  </a:txBody>
                  <a:tcPr anchor="ctr"/>
                </a:tc>
                <a:tc>
                  <a:txBody>
                    <a:bodyPr/>
                    <a:lstStyle/>
                    <a:p>
                      <a:pPr algn="ctr"/>
                      <a:endParaRPr lang="en-IN" sz="1050" dirty="0">
                        <a:solidFill>
                          <a:schemeClr val="tx1"/>
                        </a:solidFill>
                      </a:endParaRPr>
                    </a:p>
                  </a:txBody>
                  <a:tcPr anchor="ctr"/>
                </a:tc>
                <a:tc>
                  <a:txBody>
                    <a:bodyPr/>
                    <a:lstStyle/>
                    <a:p>
                      <a:pPr algn="ctr"/>
                      <a:endParaRPr lang="en-IN" sz="1050" dirty="0">
                        <a:solidFill>
                          <a:schemeClr val="tx1"/>
                        </a:solidFill>
                      </a:endParaRPr>
                    </a:p>
                  </a:txBody>
                  <a:tcPr anchor="ctr"/>
                </a:tc>
                <a:tc>
                  <a:txBody>
                    <a:bodyPr/>
                    <a:lstStyle/>
                    <a:p>
                      <a:pPr algn="ctr"/>
                      <a:endParaRPr lang="en-IN" sz="1050" dirty="0">
                        <a:solidFill>
                          <a:schemeClr val="tx1"/>
                        </a:solidFill>
                      </a:endParaRPr>
                    </a:p>
                  </a:txBody>
                  <a:tcPr anchor="ctr"/>
                </a:tc>
                <a:tc>
                  <a:txBody>
                    <a:bodyPr/>
                    <a:lstStyle/>
                    <a:p>
                      <a:pPr algn="ctr"/>
                      <a:endParaRPr lang="en-IN" sz="1050" dirty="0">
                        <a:solidFill>
                          <a:schemeClr val="tx1"/>
                        </a:solidFill>
                      </a:endParaRPr>
                    </a:p>
                  </a:txBody>
                  <a:tcPr anchor="ctr"/>
                </a:tc>
                <a:tc>
                  <a:txBody>
                    <a:bodyPr/>
                    <a:lstStyle/>
                    <a:p>
                      <a:pPr algn="ctr"/>
                      <a:endParaRPr lang="en-IN" sz="1050" dirty="0">
                        <a:solidFill>
                          <a:schemeClr val="tx1"/>
                        </a:solidFill>
                      </a:endParaRPr>
                    </a:p>
                  </a:txBody>
                  <a:tcPr anchor="ctr"/>
                </a:tc>
                <a:tc>
                  <a:txBody>
                    <a:bodyPr/>
                    <a:lstStyle/>
                    <a:p>
                      <a:pPr algn="ctr"/>
                      <a:endParaRPr lang="en-IN" sz="1050" dirty="0">
                        <a:solidFill>
                          <a:schemeClr val="tx1"/>
                        </a:solidFill>
                      </a:endParaRPr>
                    </a:p>
                  </a:txBody>
                  <a:tcPr anchor="ctr"/>
                </a:tc>
                <a:tc>
                  <a:txBody>
                    <a:bodyPr/>
                    <a:lstStyle/>
                    <a:p>
                      <a:pPr algn="ctr"/>
                      <a:endParaRPr lang="en-IN" sz="1050" dirty="0">
                        <a:solidFill>
                          <a:schemeClr val="tx1"/>
                        </a:solidFill>
                      </a:endParaRPr>
                    </a:p>
                  </a:txBody>
                  <a:tcPr anchor="ctr"/>
                </a:tc>
                <a:tc>
                  <a:txBody>
                    <a:bodyPr/>
                    <a:lstStyle/>
                    <a:p>
                      <a:pPr algn="ctr" fontAlgn="b"/>
                      <a:r>
                        <a:rPr lang="en-US" sz="600" b="0" i="0" u="none" strike="noStrike">
                          <a:solidFill>
                            <a:schemeClr val="tx1"/>
                          </a:solidFill>
                          <a:latin typeface="Calibri"/>
                        </a:rPr>
                        <a:t>114/114</a:t>
                      </a:r>
                    </a:p>
                  </a:txBody>
                  <a:tcPr marL="9525" marR="9525" marT="9525" marB="0" anchor="b"/>
                </a:tc>
                <a:tc>
                  <a:txBody>
                    <a:bodyPr/>
                    <a:lstStyle/>
                    <a:p>
                      <a:pPr algn="ctr" fontAlgn="b"/>
                      <a:r>
                        <a:rPr lang="en-US" sz="600" b="0" i="0" u="none" strike="noStrike">
                          <a:solidFill>
                            <a:schemeClr val="tx1"/>
                          </a:solidFill>
                          <a:latin typeface="Calibri"/>
                        </a:rPr>
                        <a:t>719/720</a:t>
                      </a:r>
                    </a:p>
                  </a:txBody>
                  <a:tcPr marL="9525" marR="9525" marT="9525" marB="0" anchor="b"/>
                </a:tc>
                <a:tc>
                  <a:txBody>
                    <a:bodyPr/>
                    <a:lstStyle/>
                    <a:p>
                      <a:pPr algn="ctr" fontAlgn="b"/>
                      <a:r>
                        <a:rPr lang="en-US" sz="600" b="0" i="0" u="none" strike="noStrike">
                          <a:solidFill>
                            <a:schemeClr val="tx1"/>
                          </a:solidFill>
                          <a:latin typeface="Calibri"/>
                        </a:rPr>
                        <a:t>744/744</a:t>
                      </a:r>
                    </a:p>
                  </a:txBody>
                  <a:tcPr marL="9525" marR="9525" marT="9525" marB="0" anchor="b"/>
                </a:tc>
                <a:tc>
                  <a:txBody>
                    <a:bodyPr/>
                    <a:lstStyle/>
                    <a:p>
                      <a:pPr algn="ctr" fontAlgn="b"/>
                      <a:r>
                        <a:rPr lang="en-US" sz="600" b="0" i="0" u="none" strike="noStrike" dirty="0">
                          <a:solidFill>
                            <a:schemeClr val="tx1"/>
                          </a:solidFill>
                          <a:latin typeface="Calibri"/>
                        </a:rPr>
                        <a:t>743/744</a:t>
                      </a:r>
                    </a:p>
                  </a:txBody>
                  <a:tcPr marL="9525" marR="9525" marT="9525" marB="0" anchor="b"/>
                </a:tc>
                <a:tc>
                  <a:txBody>
                    <a:bodyPr/>
                    <a:lstStyle/>
                    <a:p>
                      <a:pPr algn="ctr" fontAlgn="b"/>
                      <a:r>
                        <a:rPr lang="en-US" sz="600" b="0" i="0" u="none" strike="noStrike" dirty="0">
                          <a:solidFill>
                            <a:schemeClr val="tx1"/>
                          </a:solidFill>
                          <a:latin typeface="Calibri"/>
                        </a:rPr>
                        <a:t>456/456</a:t>
                      </a:r>
                    </a:p>
                  </a:txBody>
                  <a:tcPr marL="9525" marR="9525" marT="9525" marB="0"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kern="1200" dirty="0" smtClean="0">
                          <a:solidFill>
                            <a:srgbClr val="FF0000"/>
                          </a:solidFill>
                          <a:latin typeface="+mn-lt"/>
                          <a:ea typeface="+mn-ea"/>
                          <a:cs typeface="+mn-cs"/>
                        </a:rPr>
                        <a:t>2776</a:t>
                      </a:r>
                    </a:p>
                  </a:txBody>
                  <a:tcPr marL="9525" marR="9525" marT="9525" marB="0" anchor="b"/>
                </a:tc>
              </a:tr>
              <a:tr h="287560">
                <a:tc gridSpan="12">
                  <a:txBody>
                    <a:bodyPr/>
                    <a:lstStyle/>
                    <a:p>
                      <a:pPr algn="r"/>
                      <a:r>
                        <a:rPr lang="en-US" sz="1050" b="1" dirty="0" smtClean="0">
                          <a:solidFill>
                            <a:srgbClr val="990099"/>
                          </a:solidFill>
                        </a:rPr>
                        <a:t>TOTAL</a:t>
                      </a:r>
                      <a:endParaRPr lang="en-IN" sz="1050" b="1" dirty="0">
                        <a:solidFill>
                          <a:srgbClr val="990099"/>
                        </a:solidFill>
                      </a:endParaRPr>
                    </a:p>
                  </a:txBody>
                  <a:tcPr anchor="ctr"/>
                </a:tc>
                <a:tc hMerge="1">
                  <a:txBody>
                    <a:bodyPr/>
                    <a:lstStyle/>
                    <a:p>
                      <a:pPr algn="ctr"/>
                      <a:endParaRPr lang="en-IN" sz="1400" dirty="0"/>
                    </a:p>
                  </a:txBody>
                  <a:tcPr anchor="ctr"/>
                </a:tc>
                <a:tc hMerge="1">
                  <a:txBody>
                    <a:bodyPr/>
                    <a:lstStyle/>
                    <a:p>
                      <a:pPr algn="ctr"/>
                      <a:endParaRPr lang="en-IN" sz="1400" dirty="0"/>
                    </a:p>
                  </a:txBody>
                  <a:tcPr anchor="ctr"/>
                </a:tc>
                <a:tc hMerge="1">
                  <a:txBody>
                    <a:bodyPr/>
                    <a:lstStyle/>
                    <a:p>
                      <a:pPr algn="ctr"/>
                      <a:endParaRPr lang="en-IN" sz="1400" dirty="0"/>
                    </a:p>
                  </a:txBody>
                  <a:tcPr anchor="ctr"/>
                </a:tc>
                <a:tc hMerge="1">
                  <a:txBody>
                    <a:bodyPr/>
                    <a:lstStyle/>
                    <a:p>
                      <a:pPr algn="ctr"/>
                      <a:endParaRPr lang="en-IN" sz="1400" dirty="0"/>
                    </a:p>
                  </a:txBody>
                  <a:tcPr anchor="ctr"/>
                </a:tc>
                <a:tc hMerge="1">
                  <a:txBody>
                    <a:bodyPr/>
                    <a:lstStyle/>
                    <a:p>
                      <a:pPr algn="ctr"/>
                      <a:endParaRPr lang="en-IN" sz="1400" dirty="0"/>
                    </a:p>
                  </a:txBody>
                  <a:tcPr anchor="ctr"/>
                </a:tc>
                <a:tc hMerge="1">
                  <a:txBody>
                    <a:bodyPr/>
                    <a:lstStyle/>
                    <a:p>
                      <a:pPr algn="ctr"/>
                      <a:endParaRPr lang="en-IN" sz="1400" dirty="0"/>
                    </a:p>
                  </a:txBody>
                  <a:tcPr anchor="ctr"/>
                </a:tc>
                <a:tc hMerge="1">
                  <a:txBody>
                    <a:bodyPr/>
                    <a:lstStyle/>
                    <a:p>
                      <a:pPr algn="ctr"/>
                      <a:endParaRPr lang="en-IN" sz="1400" dirty="0"/>
                    </a:p>
                  </a:txBody>
                  <a:tcPr anchor="ctr"/>
                </a:tc>
                <a:tc hMerge="1">
                  <a:txBody>
                    <a:bodyPr/>
                    <a:lstStyle/>
                    <a:p>
                      <a:pPr algn="ctr"/>
                      <a:endParaRPr lang="en-IN" sz="1400" dirty="0"/>
                    </a:p>
                  </a:txBody>
                  <a:tcPr anchor="ctr"/>
                </a:tc>
                <a:tc hMerge="1">
                  <a:txBody>
                    <a:bodyPr/>
                    <a:lstStyle/>
                    <a:p>
                      <a:pPr algn="ctr"/>
                      <a:endParaRPr lang="en-IN" sz="1400" dirty="0"/>
                    </a:p>
                  </a:txBody>
                  <a:tcPr anchor="ctr"/>
                </a:tc>
                <a:tc hMerge="1">
                  <a:txBody>
                    <a:bodyPr/>
                    <a:lstStyle/>
                    <a:p>
                      <a:pPr algn="ctr"/>
                      <a:endParaRPr lang="en-IN" sz="1400" dirty="0"/>
                    </a:p>
                  </a:txBody>
                  <a:tcPr anchor="ctr"/>
                </a:tc>
                <a:tc hMerge="1">
                  <a:txBody>
                    <a:bodyPr/>
                    <a:lstStyle/>
                    <a:p>
                      <a:pPr algn="ctr"/>
                      <a:endParaRPr lang="en-IN" sz="1400" dirty="0"/>
                    </a:p>
                  </a:txBody>
                  <a:tcPr anchor="ctr"/>
                </a:tc>
                <a:tc>
                  <a:txBody>
                    <a:bodyPr/>
                    <a:lstStyle/>
                    <a:p>
                      <a:pPr algn="r"/>
                      <a:endParaRPr lang="en-IN" sz="1050" b="1" dirty="0">
                        <a:solidFill>
                          <a:srgbClr val="990099"/>
                        </a:solidFill>
                      </a:endParaRPr>
                    </a:p>
                  </a:txBody>
                  <a:tcPr anchor="ctr"/>
                </a:tc>
                <a:tc>
                  <a:txBody>
                    <a:bodyPr/>
                    <a:lstStyle/>
                    <a:p>
                      <a:pPr algn="r"/>
                      <a:endParaRPr lang="en-IN" sz="1050" b="1" dirty="0">
                        <a:solidFill>
                          <a:srgbClr val="990099"/>
                        </a:solidFill>
                      </a:endParaRPr>
                    </a:p>
                  </a:txBody>
                  <a:tcPr anchor="ctr"/>
                </a:tc>
                <a:tc>
                  <a:txBody>
                    <a:bodyPr/>
                    <a:lstStyle/>
                    <a:p>
                      <a:pPr algn="r"/>
                      <a:endParaRPr lang="en-IN" sz="1050" b="1" dirty="0">
                        <a:solidFill>
                          <a:srgbClr val="990099"/>
                        </a:solidFill>
                      </a:endParaRPr>
                    </a:p>
                  </a:txBody>
                  <a:tcPr anchor="ctr"/>
                </a:tc>
                <a:tc>
                  <a:txBody>
                    <a:bodyPr/>
                    <a:lstStyle/>
                    <a:p>
                      <a:pPr algn="r"/>
                      <a:endParaRPr lang="en-IN" sz="1050" b="1" dirty="0">
                        <a:solidFill>
                          <a:srgbClr val="990099"/>
                        </a:solidFill>
                      </a:endParaRPr>
                    </a:p>
                  </a:txBody>
                  <a:tcPr anchor="ctr"/>
                </a:tc>
                <a:tc>
                  <a:txBody>
                    <a:bodyPr/>
                    <a:lstStyle/>
                    <a:p>
                      <a:pPr algn="r"/>
                      <a:endParaRPr lang="en-IN" sz="1050" b="1" dirty="0">
                        <a:solidFill>
                          <a:srgbClr val="990099"/>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kern="1200" dirty="0" smtClean="0">
                          <a:solidFill>
                            <a:srgbClr val="FF0000"/>
                          </a:solidFill>
                          <a:latin typeface="+mn-lt"/>
                          <a:ea typeface="+mn-ea"/>
                          <a:cs typeface="+mn-cs"/>
                        </a:rPr>
                        <a:t>49869</a:t>
                      </a:r>
                    </a:p>
                  </a:txBody>
                  <a:tcPr marL="9525" marR="9525" marT="9525" marB="0" anchor="ctr"/>
                </a:tc>
              </a:tr>
            </a:tbl>
          </a:graphicData>
        </a:graphic>
      </p:graphicFrame>
      <p:sp>
        <p:nvSpPr>
          <p:cNvPr id="7" name="Rectangle 6"/>
          <p:cNvSpPr/>
          <p:nvPr/>
        </p:nvSpPr>
        <p:spPr>
          <a:xfrm>
            <a:off x="3956050" y="2295525"/>
            <a:ext cx="4302125" cy="71438"/>
          </a:xfrm>
          <a:prstGeom prst="rect">
            <a:avLst/>
          </a:prstGeom>
          <a:solidFill>
            <a:srgbClr val="0070C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10" name="Rectangle 9"/>
          <p:cNvSpPr/>
          <p:nvPr/>
        </p:nvSpPr>
        <p:spPr>
          <a:xfrm>
            <a:off x="3141663" y="3128963"/>
            <a:ext cx="2017712" cy="71437"/>
          </a:xfrm>
          <a:prstGeom prst="rect">
            <a:avLst/>
          </a:prstGeom>
          <a:solidFill>
            <a:srgbClr val="0070C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11" name="Rectangle 10"/>
          <p:cNvSpPr/>
          <p:nvPr/>
        </p:nvSpPr>
        <p:spPr>
          <a:xfrm>
            <a:off x="3286125" y="3400425"/>
            <a:ext cx="2065338" cy="71438"/>
          </a:xfrm>
          <a:prstGeom prst="rect">
            <a:avLst/>
          </a:prstGeom>
          <a:solidFill>
            <a:srgbClr val="0070C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12" name="Rectangle 11"/>
          <p:cNvSpPr/>
          <p:nvPr/>
        </p:nvSpPr>
        <p:spPr>
          <a:xfrm>
            <a:off x="5389563" y="3967163"/>
            <a:ext cx="2868612" cy="71437"/>
          </a:xfrm>
          <a:prstGeom prst="rect">
            <a:avLst/>
          </a:prstGeom>
          <a:solidFill>
            <a:srgbClr val="0070C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13" name="Rectangle 12"/>
          <p:cNvSpPr/>
          <p:nvPr/>
        </p:nvSpPr>
        <p:spPr>
          <a:xfrm flipV="1">
            <a:off x="4878388" y="4292600"/>
            <a:ext cx="3379787" cy="73025"/>
          </a:xfrm>
          <a:prstGeom prst="rect">
            <a:avLst/>
          </a:prstGeom>
          <a:solidFill>
            <a:srgbClr val="0070C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18" name="Rectangle 17"/>
          <p:cNvSpPr/>
          <p:nvPr/>
        </p:nvSpPr>
        <p:spPr>
          <a:xfrm flipV="1">
            <a:off x="1998663" y="1739900"/>
            <a:ext cx="144462" cy="71438"/>
          </a:xfrm>
          <a:prstGeom prst="rect">
            <a:avLst/>
          </a:prstGeom>
          <a:solidFill>
            <a:srgbClr val="0070C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20" name="Rectangle 19"/>
          <p:cNvSpPr/>
          <p:nvPr/>
        </p:nvSpPr>
        <p:spPr>
          <a:xfrm flipV="1">
            <a:off x="5343525" y="4548188"/>
            <a:ext cx="2900363" cy="71437"/>
          </a:xfrm>
          <a:prstGeom prst="rect">
            <a:avLst/>
          </a:prstGeom>
          <a:solidFill>
            <a:srgbClr val="0070C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21" name="Rectangle 20"/>
          <p:cNvSpPr/>
          <p:nvPr/>
        </p:nvSpPr>
        <p:spPr>
          <a:xfrm>
            <a:off x="6699250" y="4826000"/>
            <a:ext cx="866775" cy="71438"/>
          </a:xfrm>
          <a:prstGeom prst="rect">
            <a:avLst/>
          </a:prstGeom>
          <a:solidFill>
            <a:srgbClr val="0070C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23" name="Rectangle 22"/>
          <p:cNvSpPr/>
          <p:nvPr/>
        </p:nvSpPr>
        <p:spPr>
          <a:xfrm flipV="1">
            <a:off x="6443663" y="5481638"/>
            <a:ext cx="1208087" cy="71437"/>
          </a:xfrm>
          <a:prstGeom prst="rect">
            <a:avLst/>
          </a:prstGeom>
          <a:solidFill>
            <a:srgbClr val="0070C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33" name="Oval 32"/>
          <p:cNvSpPr/>
          <p:nvPr/>
        </p:nvSpPr>
        <p:spPr>
          <a:xfrm>
            <a:off x="6372225" y="61913"/>
            <a:ext cx="152400" cy="152400"/>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34" name="Oval 33"/>
          <p:cNvSpPr/>
          <p:nvPr/>
        </p:nvSpPr>
        <p:spPr>
          <a:xfrm>
            <a:off x="5326063" y="3376613"/>
            <a:ext cx="109537" cy="107950"/>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35" name="Oval 34"/>
          <p:cNvSpPr/>
          <p:nvPr/>
        </p:nvSpPr>
        <p:spPr>
          <a:xfrm>
            <a:off x="2141538" y="1720850"/>
            <a:ext cx="107950" cy="107950"/>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39" name="Rectangle 38"/>
          <p:cNvSpPr/>
          <p:nvPr/>
        </p:nvSpPr>
        <p:spPr>
          <a:xfrm flipV="1">
            <a:off x="6497638" y="5805488"/>
            <a:ext cx="1212850" cy="71437"/>
          </a:xfrm>
          <a:prstGeom prst="rect">
            <a:avLst/>
          </a:prstGeom>
          <a:solidFill>
            <a:srgbClr val="0070C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40" name="Rectangle 39"/>
          <p:cNvSpPr/>
          <p:nvPr/>
        </p:nvSpPr>
        <p:spPr>
          <a:xfrm flipV="1">
            <a:off x="6637338" y="6072188"/>
            <a:ext cx="1601787" cy="71437"/>
          </a:xfrm>
          <a:prstGeom prst="rect">
            <a:avLst/>
          </a:prstGeom>
          <a:solidFill>
            <a:srgbClr val="0070C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3523" name="TextBox 40"/>
          <p:cNvSpPr txBox="1">
            <a:spLocks noChangeArrowheads="1"/>
          </p:cNvSpPr>
          <p:nvPr/>
        </p:nvSpPr>
        <p:spPr bwMode="auto">
          <a:xfrm>
            <a:off x="3595688" y="-66675"/>
            <a:ext cx="1725612" cy="369888"/>
          </a:xfrm>
          <a:prstGeom prst="rect">
            <a:avLst/>
          </a:prstGeom>
          <a:noFill/>
          <a:ln w="9525">
            <a:noFill/>
            <a:miter lim="800000"/>
            <a:headEnd/>
            <a:tailEnd/>
          </a:ln>
        </p:spPr>
        <p:txBody>
          <a:bodyPr wrap="none">
            <a:spAutoFit/>
          </a:bodyPr>
          <a:lstStyle/>
          <a:p>
            <a:r>
              <a:rPr lang="en-US" b="1">
                <a:solidFill>
                  <a:srgbClr val="0070C0"/>
                </a:solidFill>
                <a:latin typeface="Calibri" pitchFamily="34" charset="0"/>
              </a:rPr>
              <a:t>Data Dashboard</a:t>
            </a:r>
            <a:endParaRPr lang="en-IN" b="1">
              <a:solidFill>
                <a:srgbClr val="0070C0"/>
              </a:solidFill>
              <a:latin typeface="Calibri" pitchFamily="34" charset="0"/>
            </a:endParaRPr>
          </a:p>
        </p:txBody>
      </p:sp>
      <p:sp>
        <p:nvSpPr>
          <p:cNvPr id="3524" name="TextBox 42"/>
          <p:cNvSpPr txBox="1">
            <a:spLocks noChangeArrowheads="1"/>
          </p:cNvSpPr>
          <p:nvPr/>
        </p:nvSpPr>
        <p:spPr bwMode="auto">
          <a:xfrm>
            <a:off x="6497638" y="1588"/>
            <a:ext cx="2519362" cy="276225"/>
          </a:xfrm>
          <a:prstGeom prst="rect">
            <a:avLst/>
          </a:prstGeom>
          <a:noFill/>
          <a:ln w="9525">
            <a:noFill/>
            <a:miter lim="800000"/>
            <a:headEnd/>
            <a:tailEnd/>
          </a:ln>
        </p:spPr>
        <p:txBody>
          <a:bodyPr>
            <a:spAutoFit/>
          </a:bodyPr>
          <a:lstStyle/>
          <a:p>
            <a:r>
              <a:rPr lang="en-US" sz="1200">
                <a:latin typeface="Calibri" pitchFamily="34" charset="0"/>
              </a:rPr>
              <a:t>Buoy stopped due to act of vandalism</a:t>
            </a:r>
            <a:endParaRPr lang="en-IN" sz="1200">
              <a:latin typeface="Calibri" pitchFamily="34" charset="0"/>
            </a:endParaRPr>
          </a:p>
        </p:txBody>
      </p:sp>
      <p:sp>
        <p:nvSpPr>
          <p:cNvPr id="31" name="Rectangle 30"/>
          <p:cNvSpPr/>
          <p:nvPr/>
        </p:nvSpPr>
        <p:spPr>
          <a:xfrm flipV="1">
            <a:off x="6445250" y="6357938"/>
            <a:ext cx="1784350" cy="71437"/>
          </a:xfrm>
          <a:prstGeom prst="rect">
            <a:avLst/>
          </a:prstGeom>
          <a:solidFill>
            <a:srgbClr val="0070C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36" name="Rectangle 35"/>
          <p:cNvSpPr/>
          <p:nvPr/>
        </p:nvSpPr>
        <p:spPr>
          <a:xfrm flipV="1">
            <a:off x="3492500" y="5167313"/>
            <a:ext cx="4756150" cy="71437"/>
          </a:xfrm>
          <a:prstGeom prst="rect">
            <a:avLst/>
          </a:prstGeom>
          <a:solidFill>
            <a:srgbClr val="0070C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45" name="Rectangle 44"/>
          <p:cNvSpPr/>
          <p:nvPr/>
        </p:nvSpPr>
        <p:spPr>
          <a:xfrm>
            <a:off x="1128713" y="3686175"/>
            <a:ext cx="5954712" cy="73025"/>
          </a:xfrm>
          <a:prstGeom prst="rect">
            <a:avLst/>
          </a:prstGeom>
          <a:solidFill>
            <a:srgbClr val="0070C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46" name="Rectangle 45"/>
          <p:cNvSpPr/>
          <p:nvPr/>
        </p:nvSpPr>
        <p:spPr>
          <a:xfrm flipV="1">
            <a:off x="2759075" y="4845050"/>
            <a:ext cx="436563" cy="71438"/>
          </a:xfrm>
          <a:prstGeom prst="rect">
            <a:avLst/>
          </a:prstGeom>
          <a:solidFill>
            <a:srgbClr val="0070C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48" name="Oval 47"/>
          <p:cNvSpPr/>
          <p:nvPr/>
        </p:nvSpPr>
        <p:spPr>
          <a:xfrm>
            <a:off x="3133725" y="4824413"/>
            <a:ext cx="107950" cy="107950"/>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52" name="Rectangle 51"/>
          <p:cNvSpPr/>
          <p:nvPr/>
        </p:nvSpPr>
        <p:spPr>
          <a:xfrm>
            <a:off x="3051175" y="2581275"/>
            <a:ext cx="3392488" cy="71438"/>
          </a:xfrm>
          <a:prstGeom prst="rect">
            <a:avLst/>
          </a:prstGeom>
          <a:solidFill>
            <a:srgbClr val="0070C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53" name="Rectangle 52"/>
          <p:cNvSpPr/>
          <p:nvPr/>
        </p:nvSpPr>
        <p:spPr>
          <a:xfrm>
            <a:off x="3089275" y="2857500"/>
            <a:ext cx="4543425" cy="71438"/>
          </a:xfrm>
          <a:prstGeom prst="rect">
            <a:avLst/>
          </a:prstGeom>
          <a:solidFill>
            <a:srgbClr val="0070C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44" name="Oval 43"/>
          <p:cNvSpPr/>
          <p:nvPr/>
        </p:nvSpPr>
        <p:spPr>
          <a:xfrm>
            <a:off x="6399213" y="2557463"/>
            <a:ext cx="107950" cy="107950"/>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42" name="Oval 41"/>
          <p:cNvSpPr/>
          <p:nvPr/>
        </p:nvSpPr>
        <p:spPr>
          <a:xfrm>
            <a:off x="5133975" y="3100388"/>
            <a:ext cx="107950" cy="107950"/>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54" name="Rectangle 53"/>
          <p:cNvSpPr/>
          <p:nvPr/>
        </p:nvSpPr>
        <p:spPr>
          <a:xfrm flipV="1">
            <a:off x="7629525" y="2857500"/>
            <a:ext cx="619125" cy="71438"/>
          </a:xfrm>
          <a:prstGeom prst="rect">
            <a:avLst/>
          </a:prstGeom>
          <a:solidFill>
            <a:srgbClr val="0070C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55" name="Rectangle 54"/>
          <p:cNvSpPr/>
          <p:nvPr/>
        </p:nvSpPr>
        <p:spPr>
          <a:xfrm flipV="1">
            <a:off x="7885113" y="3687763"/>
            <a:ext cx="142875" cy="73025"/>
          </a:xfrm>
          <a:prstGeom prst="rect">
            <a:avLst/>
          </a:prstGeom>
          <a:solidFill>
            <a:srgbClr val="0070C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dirty="0"/>
          </a:p>
        </p:txBody>
      </p:sp>
      <p:sp>
        <p:nvSpPr>
          <p:cNvPr id="56" name="Rectangle 55"/>
          <p:cNvSpPr/>
          <p:nvPr/>
        </p:nvSpPr>
        <p:spPr>
          <a:xfrm flipV="1">
            <a:off x="7596188" y="4830763"/>
            <a:ext cx="642937" cy="73025"/>
          </a:xfrm>
          <a:prstGeom prst="rect">
            <a:avLst/>
          </a:prstGeom>
          <a:solidFill>
            <a:srgbClr val="0070C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57" name="Rectangle 56"/>
          <p:cNvSpPr/>
          <p:nvPr/>
        </p:nvSpPr>
        <p:spPr>
          <a:xfrm flipV="1">
            <a:off x="7670800" y="5475288"/>
            <a:ext cx="587375" cy="71437"/>
          </a:xfrm>
          <a:prstGeom prst="rect">
            <a:avLst/>
          </a:prstGeom>
          <a:solidFill>
            <a:srgbClr val="0070C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58" name="Rectangle 57"/>
          <p:cNvSpPr/>
          <p:nvPr/>
        </p:nvSpPr>
        <p:spPr>
          <a:xfrm flipV="1">
            <a:off x="7797800" y="5805488"/>
            <a:ext cx="450850" cy="71437"/>
          </a:xfrm>
          <a:prstGeom prst="rect">
            <a:avLst/>
          </a:prstGeom>
          <a:solidFill>
            <a:srgbClr val="0070C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59" name="Rectangle 58"/>
          <p:cNvSpPr/>
          <p:nvPr/>
        </p:nvSpPr>
        <p:spPr>
          <a:xfrm>
            <a:off x="3319463" y="4845050"/>
            <a:ext cx="1560512" cy="71438"/>
          </a:xfrm>
          <a:prstGeom prst="rect">
            <a:avLst/>
          </a:prstGeom>
          <a:solidFill>
            <a:srgbClr val="0070C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61" name="Rectangle 60"/>
          <p:cNvSpPr/>
          <p:nvPr/>
        </p:nvSpPr>
        <p:spPr>
          <a:xfrm flipV="1">
            <a:off x="2817813" y="5154613"/>
            <a:ext cx="473075" cy="73025"/>
          </a:xfrm>
          <a:prstGeom prst="rect">
            <a:avLst/>
          </a:prstGeom>
          <a:solidFill>
            <a:srgbClr val="0070C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47" name="Rectangle 46"/>
          <p:cNvSpPr/>
          <p:nvPr/>
        </p:nvSpPr>
        <p:spPr>
          <a:xfrm>
            <a:off x="3779838" y="1465263"/>
            <a:ext cx="4478337" cy="73025"/>
          </a:xfrm>
          <a:prstGeom prst="rect">
            <a:avLst/>
          </a:prstGeom>
          <a:solidFill>
            <a:srgbClr val="0070C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60" name="Rectangle 59"/>
          <p:cNvSpPr/>
          <p:nvPr/>
        </p:nvSpPr>
        <p:spPr>
          <a:xfrm>
            <a:off x="3708400" y="1135063"/>
            <a:ext cx="4530725" cy="71437"/>
          </a:xfrm>
          <a:prstGeom prst="rect">
            <a:avLst/>
          </a:prstGeom>
          <a:solidFill>
            <a:srgbClr val="0070C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64" name="Rectangle 63"/>
          <p:cNvSpPr/>
          <p:nvPr/>
        </p:nvSpPr>
        <p:spPr>
          <a:xfrm>
            <a:off x="3937000" y="1739900"/>
            <a:ext cx="4311650" cy="71438"/>
          </a:xfrm>
          <a:prstGeom prst="rect">
            <a:avLst/>
          </a:prstGeom>
          <a:solidFill>
            <a:srgbClr val="0070C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65" name="Rectangle 64"/>
          <p:cNvSpPr/>
          <p:nvPr/>
        </p:nvSpPr>
        <p:spPr>
          <a:xfrm>
            <a:off x="4043363" y="2022475"/>
            <a:ext cx="4205287" cy="71438"/>
          </a:xfrm>
          <a:prstGeom prst="rect">
            <a:avLst/>
          </a:prstGeom>
          <a:solidFill>
            <a:srgbClr val="0070C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49" name="Oval 48"/>
          <p:cNvSpPr/>
          <p:nvPr/>
        </p:nvSpPr>
        <p:spPr>
          <a:xfrm>
            <a:off x="4805363" y="4822825"/>
            <a:ext cx="107950" cy="107950"/>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32" name="Oval 31"/>
          <p:cNvSpPr/>
          <p:nvPr/>
        </p:nvSpPr>
        <p:spPr>
          <a:xfrm>
            <a:off x="3246438" y="5140325"/>
            <a:ext cx="107950" cy="107950"/>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pic>
        <p:nvPicPr>
          <p:cNvPr id="3547" name="Picture 2" descr="round"/>
          <p:cNvPicPr>
            <a:picLocks noChangeAspect="1" noChangeArrowheads="1" noCrop="1"/>
          </p:cNvPicPr>
          <p:nvPr/>
        </p:nvPicPr>
        <p:blipFill>
          <a:blip r:embed="rId3"/>
          <a:srcRect/>
          <a:stretch>
            <a:fillRect/>
          </a:stretch>
        </p:blipFill>
        <p:spPr bwMode="auto">
          <a:xfrm>
            <a:off x="8686800" y="0"/>
            <a:ext cx="457200" cy="457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wipe(left)">
                                      <p:cBhvr>
                                        <p:cTn id="10" dur="500"/>
                                        <p:tgtEl>
                                          <p:spTgt spid="4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wipe(left)">
                                      <p:cBhvr>
                                        <p:cTn id="19" dur="500"/>
                                        <p:tgtEl>
                                          <p:spTgt spid="64"/>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left)">
                                      <p:cBhvr>
                                        <p:cTn id="22" dur="500"/>
                                        <p:tgtEl>
                                          <p:spTgt spid="65"/>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wipe(left)">
                                      <p:cBhvr>
                                        <p:cTn id="28" dur="500"/>
                                        <p:tgtEl>
                                          <p:spTgt spid="52"/>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wipe(left)">
                                      <p:cBhvr>
                                        <p:cTn id="31" dur="500"/>
                                        <p:tgtEl>
                                          <p:spTgt spid="44"/>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53"/>
                                        </p:tgtEl>
                                        <p:attrNameLst>
                                          <p:attrName>style.visibility</p:attrName>
                                        </p:attrNameLst>
                                      </p:cBhvr>
                                      <p:to>
                                        <p:strVal val="visible"/>
                                      </p:to>
                                    </p:set>
                                    <p:animEffect transition="in" filter="wipe(left)">
                                      <p:cBhvr>
                                        <p:cTn id="34" dur="500"/>
                                        <p:tgtEl>
                                          <p:spTgt spid="53"/>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wipe(left)">
                                      <p:cBhvr>
                                        <p:cTn id="40" dur="500"/>
                                        <p:tgtEl>
                                          <p:spTgt spid="42"/>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500"/>
                                        <p:tgtEl>
                                          <p:spTgt spid="11"/>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wipe(left)">
                                      <p:cBhvr>
                                        <p:cTn id="46" dur="500"/>
                                        <p:tgtEl>
                                          <p:spTgt spid="34"/>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wipe(left)">
                                      <p:cBhvr>
                                        <p:cTn id="49" dur="500"/>
                                        <p:tgtEl>
                                          <p:spTgt spid="45"/>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left)">
                                      <p:cBhvr>
                                        <p:cTn id="52" dur="500"/>
                                        <p:tgtEl>
                                          <p:spTgt spid="55"/>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left)">
                                      <p:cBhvr>
                                        <p:cTn id="55" dur="500"/>
                                        <p:tgtEl>
                                          <p:spTgt spid="12"/>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ipe(left)">
                                      <p:cBhvr>
                                        <p:cTn id="58" dur="500"/>
                                        <p:tgtEl>
                                          <p:spTgt spid="13"/>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wipe(left)">
                                      <p:cBhvr>
                                        <p:cTn id="61" dur="500"/>
                                        <p:tgtEl>
                                          <p:spTgt spid="20"/>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wipe(left)">
                                      <p:cBhvr>
                                        <p:cTn id="64" dur="500"/>
                                        <p:tgtEl>
                                          <p:spTgt spid="46"/>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wipe(left)">
                                      <p:cBhvr>
                                        <p:cTn id="67" dur="500"/>
                                        <p:tgtEl>
                                          <p:spTgt spid="48"/>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59"/>
                                        </p:tgtEl>
                                        <p:attrNameLst>
                                          <p:attrName>style.visibility</p:attrName>
                                        </p:attrNameLst>
                                      </p:cBhvr>
                                      <p:to>
                                        <p:strVal val="visible"/>
                                      </p:to>
                                    </p:set>
                                    <p:animEffect transition="in" filter="wipe(left)">
                                      <p:cBhvr>
                                        <p:cTn id="70" dur="500"/>
                                        <p:tgtEl>
                                          <p:spTgt spid="59"/>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left)">
                                      <p:cBhvr>
                                        <p:cTn id="73" dur="500"/>
                                        <p:tgtEl>
                                          <p:spTgt spid="49"/>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wipe(left)">
                                      <p:cBhvr>
                                        <p:cTn id="76" dur="500"/>
                                        <p:tgtEl>
                                          <p:spTgt spid="2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500"/>
                                        <p:tgtEl>
                                          <p:spTgt spid="56"/>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61"/>
                                        </p:tgtEl>
                                        <p:attrNameLst>
                                          <p:attrName>style.visibility</p:attrName>
                                        </p:attrNameLst>
                                      </p:cBhvr>
                                      <p:to>
                                        <p:strVal val="visible"/>
                                      </p:to>
                                    </p:set>
                                    <p:animEffect transition="in" filter="wipe(left)">
                                      <p:cBhvr>
                                        <p:cTn id="82" dur="500"/>
                                        <p:tgtEl>
                                          <p:spTgt spid="61"/>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wipe(left)">
                                      <p:cBhvr>
                                        <p:cTn id="85" dur="500"/>
                                        <p:tgtEl>
                                          <p:spTgt spid="32"/>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left)">
                                      <p:cBhvr>
                                        <p:cTn id="88" dur="500"/>
                                        <p:tgtEl>
                                          <p:spTgt spid="36"/>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wipe(left)">
                                      <p:cBhvr>
                                        <p:cTn id="91" dur="500"/>
                                        <p:tgtEl>
                                          <p:spTgt spid="23"/>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57"/>
                                        </p:tgtEl>
                                        <p:attrNameLst>
                                          <p:attrName>style.visibility</p:attrName>
                                        </p:attrNameLst>
                                      </p:cBhvr>
                                      <p:to>
                                        <p:strVal val="visible"/>
                                      </p:to>
                                    </p:set>
                                    <p:animEffect transition="in" filter="wipe(left)">
                                      <p:cBhvr>
                                        <p:cTn id="94" dur="500"/>
                                        <p:tgtEl>
                                          <p:spTgt spid="57"/>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39"/>
                                        </p:tgtEl>
                                        <p:attrNameLst>
                                          <p:attrName>style.visibility</p:attrName>
                                        </p:attrNameLst>
                                      </p:cBhvr>
                                      <p:to>
                                        <p:strVal val="visible"/>
                                      </p:to>
                                    </p:set>
                                    <p:animEffect transition="in" filter="wipe(left)">
                                      <p:cBhvr>
                                        <p:cTn id="97" dur="500"/>
                                        <p:tgtEl>
                                          <p:spTgt spid="39"/>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58"/>
                                        </p:tgtEl>
                                        <p:attrNameLst>
                                          <p:attrName>style.visibility</p:attrName>
                                        </p:attrNameLst>
                                      </p:cBhvr>
                                      <p:to>
                                        <p:strVal val="visible"/>
                                      </p:to>
                                    </p:set>
                                    <p:animEffect transition="in" filter="wipe(left)">
                                      <p:cBhvr>
                                        <p:cTn id="100" dur="500"/>
                                        <p:tgtEl>
                                          <p:spTgt spid="58"/>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par>
                                <p:cTn id="104" presetID="22" presetClass="entr" presetSubtype="8" fill="hold" grpId="0" nodeType="with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wipe(left)">
                                      <p:cBhvr>
                                        <p:cTn id="106" dur="500"/>
                                        <p:tgtEl>
                                          <p:spTgt spid="31"/>
                                        </p:tgtEl>
                                      </p:cBhvr>
                                    </p:animEffect>
                                  </p:childTnLst>
                                </p:cTn>
                              </p:par>
                            </p:childTnLst>
                          </p:cTn>
                        </p:par>
                        <p:par>
                          <p:cTn id="107" fill="hold">
                            <p:stCondLst>
                              <p:cond delay="500"/>
                            </p:stCondLst>
                            <p:childTnLst>
                              <p:par>
                                <p:cTn id="108" presetID="1" presetClass="entr" presetSubtype="0"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childTnLst>
                                </p:cTn>
                              </p:par>
                              <p:par>
                                <p:cTn id="110" presetID="26" presetClass="emph" presetSubtype="0" repeatCount="indefinite" fill="hold" grpId="1" nodeType="withEffect">
                                  <p:stCondLst>
                                    <p:cond delay="0"/>
                                  </p:stCondLst>
                                  <p:childTnLst>
                                    <p:animEffect transition="out" filter="fade">
                                      <p:cBhvr>
                                        <p:cTn id="111" dur="500" tmFilter="0, 0; .2, .5; .8, .5; 1, 0"/>
                                        <p:tgtEl>
                                          <p:spTgt spid="33"/>
                                        </p:tgtEl>
                                      </p:cBhvr>
                                    </p:animEffect>
                                    <p:animScale>
                                      <p:cBhvr>
                                        <p:cTn id="112" dur="250" autoRev="1" fill="hold"/>
                                        <p:tgtEl>
                                          <p:spTgt spid="3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P spid="13" grpId="0" animBg="1"/>
      <p:bldP spid="18" grpId="0" animBg="1"/>
      <p:bldP spid="20" grpId="0" animBg="1"/>
      <p:bldP spid="21" grpId="0" animBg="1"/>
      <p:bldP spid="23" grpId="0" animBg="1"/>
      <p:bldP spid="33" grpId="0" animBg="1"/>
      <p:bldP spid="33" grpId="1" animBg="1"/>
      <p:bldP spid="34" grpId="0" animBg="1"/>
      <p:bldP spid="35" grpId="0" animBg="1"/>
      <p:bldP spid="39" grpId="0" animBg="1"/>
      <p:bldP spid="40" grpId="0" animBg="1"/>
      <p:bldP spid="31" grpId="0" animBg="1"/>
      <p:bldP spid="36" grpId="0" animBg="1"/>
      <p:bldP spid="45" grpId="0" animBg="1"/>
      <p:bldP spid="46" grpId="0" animBg="1"/>
      <p:bldP spid="48" grpId="0" animBg="1"/>
      <p:bldP spid="52" grpId="0" animBg="1"/>
      <p:bldP spid="53" grpId="0" animBg="1"/>
      <p:bldP spid="44" grpId="0" animBg="1"/>
      <p:bldP spid="42" grpId="0" animBg="1"/>
      <p:bldP spid="55" grpId="0" animBg="1"/>
      <p:bldP spid="56" grpId="0" animBg="1"/>
      <p:bldP spid="57" grpId="0" animBg="1"/>
      <p:bldP spid="58" grpId="0" animBg="1"/>
      <p:bldP spid="59" grpId="0" animBg="1"/>
      <p:bldP spid="61" grpId="0" animBg="1"/>
      <p:bldP spid="47" grpId="0" animBg="1"/>
      <p:bldP spid="60" grpId="0" animBg="1"/>
      <p:bldP spid="64" grpId="0" animBg="1"/>
      <p:bldP spid="65" grpId="0" animBg="1"/>
      <p:bldP spid="49" grpId="0" animBg="1"/>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8568952" cy="571480"/>
          </a:xfrm>
        </p:spPr>
        <p:txBody>
          <a:bodyPr>
            <a:normAutofit fontScale="90000"/>
          </a:bodyPr>
          <a:lstStyle/>
          <a:p>
            <a:r>
              <a:rPr lang="en-US" sz="3600" dirty="0" smtClean="0"/>
              <a:t>Parameters available from active buoys</a:t>
            </a:r>
            <a:endParaRPr lang="en-IN" sz="3600" dirty="0"/>
          </a:p>
        </p:txBody>
      </p:sp>
      <p:graphicFrame>
        <p:nvGraphicFramePr>
          <p:cNvPr id="5" name="Content Placeholder 4"/>
          <p:cNvGraphicFramePr>
            <a:graphicFrameLocks noGrp="1"/>
          </p:cNvGraphicFramePr>
          <p:nvPr>
            <p:ph idx="1"/>
          </p:nvPr>
        </p:nvGraphicFramePr>
        <p:xfrm>
          <a:off x="35496" y="714357"/>
          <a:ext cx="9071992" cy="4124269"/>
        </p:xfrm>
        <a:graphic>
          <a:graphicData uri="http://schemas.openxmlformats.org/drawingml/2006/table">
            <a:tbl>
              <a:tblPr firstRow="1" bandRow="1">
                <a:tableStyleId>{5C22544A-7EE6-4342-B048-85BDC9FD1C3A}</a:tableStyleId>
              </a:tblPr>
              <a:tblGrid>
                <a:gridCol w="964604"/>
                <a:gridCol w="1015108"/>
                <a:gridCol w="936104"/>
                <a:gridCol w="6156176"/>
              </a:tblGrid>
              <a:tr h="392814">
                <a:tc>
                  <a:txBody>
                    <a:bodyPr/>
                    <a:lstStyle/>
                    <a:p>
                      <a:pPr algn="just">
                        <a:lnSpc>
                          <a:spcPct val="150000"/>
                        </a:lnSpc>
                        <a:spcAft>
                          <a:spcPts val="0"/>
                        </a:spcAft>
                      </a:pPr>
                      <a:r>
                        <a:rPr lang="en-IN" sz="1600" dirty="0" err="1">
                          <a:latin typeface="+mn-lt"/>
                          <a:ea typeface="Calibri"/>
                          <a:cs typeface="Times New Roman"/>
                        </a:rPr>
                        <a:t>Buoy_ID</a:t>
                      </a:r>
                      <a:endParaRPr lang="en-IN" sz="1600" dirty="0">
                        <a:latin typeface="+mn-lt"/>
                        <a:ea typeface="Calibri"/>
                        <a:cs typeface="Times New Roman"/>
                      </a:endParaRPr>
                    </a:p>
                  </a:txBody>
                  <a:tcPr marL="68580" marR="68580" marT="0" marB="0" anchor="ctr"/>
                </a:tc>
                <a:tc>
                  <a:txBody>
                    <a:bodyPr/>
                    <a:lstStyle/>
                    <a:p>
                      <a:r>
                        <a:rPr lang="en-US" sz="1600" dirty="0" smtClean="0">
                          <a:latin typeface="+mn-lt"/>
                        </a:rPr>
                        <a:t>Lat (°N)</a:t>
                      </a:r>
                      <a:endParaRPr lang="en-IN" sz="1600" dirty="0">
                        <a:latin typeface="+mn-lt"/>
                      </a:endParaRPr>
                    </a:p>
                  </a:txBody>
                  <a:tcPr marL="68580" marR="68580" marT="0" marB="0" anchor="ctr"/>
                </a:tc>
                <a:tc>
                  <a:txBody>
                    <a:bodyPr/>
                    <a:lstStyle/>
                    <a:p>
                      <a:r>
                        <a:rPr lang="en-US" sz="1600" smtClean="0">
                          <a:latin typeface="+mn-lt"/>
                        </a:rPr>
                        <a:t>Lon(°E)</a:t>
                      </a:r>
                      <a:endParaRPr lang="en-IN" sz="1600" dirty="0">
                        <a:latin typeface="+mn-lt"/>
                      </a:endParaRPr>
                    </a:p>
                  </a:txBody>
                  <a:tcPr marL="68580" marR="68580" marT="0" marB="0" anchor="ctr"/>
                </a:tc>
                <a:tc>
                  <a:txBody>
                    <a:bodyPr/>
                    <a:lstStyle/>
                    <a:p>
                      <a:pPr algn="ctr">
                        <a:lnSpc>
                          <a:spcPct val="150000"/>
                        </a:lnSpc>
                        <a:spcAft>
                          <a:spcPts val="0"/>
                        </a:spcAft>
                      </a:pPr>
                      <a:r>
                        <a:rPr lang="en-IN" sz="1600" dirty="0">
                          <a:latin typeface="+mn-lt"/>
                          <a:ea typeface="Calibri"/>
                          <a:cs typeface="Times New Roman"/>
                        </a:rPr>
                        <a:t>Parameters</a:t>
                      </a:r>
                    </a:p>
                  </a:txBody>
                  <a:tcPr marL="68580" marR="68580" marT="0" marB="0" anchor="ctr"/>
                </a:tc>
              </a:tr>
              <a:tr h="378655">
                <a:tc>
                  <a:txBody>
                    <a:bodyPr/>
                    <a:lstStyle/>
                    <a:p>
                      <a:pPr algn="l"/>
                      <a:r>
                        <a:rPr lang="en-US" sz="1600" b="1" dirty="0" smtClean="0"/>
                        <a:t>AD02</a:t>
                      </a:r>
                      <a:endParaRPr lang="en-IN" sz="1600" b="1" dirty="0"/>
                    </a:p>
                  </a:txBody>
                  <a:tcPr anchor="ctr"/>
                </a:tc>
                <a:tc>
                  <a:txBody>
                    <a:bodyPr/>
                    <a:lstStyle/>
                    <a:p>
                      <a:pPr algn="l"/>
                      <a:r>
                        <a:rPr lang="en-US" sz="1600" dirty="0" smtClean="0"/>
                        <a:t>14.999</a:t>
                      </a:r>
                      <a:endParaRPr lang="en-IN" sz="1600" dirty="0"/>
                    </a:p>
                  </a:txBody>
                  <a:tcPr anchor="ctr"/>
                </a:tc>
                <a:tc>
                  <a:txBody>
                    <a:bodyPr/>
                    <a:lstStyle/>
                    <a:p>
                      <a:pPr algn="l"/>
                      <a:r>
                        <a:rPr lang="en-US" sz="1600" dirty="0" smtClean="0"/>
                        <a:t>69.004</a:t>
                      </a:r>
                      <a:endParaRPr lang="en-IN" sz="1600" dirty="0"/>
                    </a:p>
                  </a:txBody>
                  <a:tcPr anchor="ctr"/>
                </a:tc>
                <a:tc rowSpan="3">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IN" sz="1600" kern="1200" dirty="0" err="1" smtClean="0">
                          <a:solidFill>
                            <a:schemeClr val="dk1"/>
                          </a:solidFill>
                          <a:latin typeface="+mn-lt"/>
                          <a:ea typeface="+mn-ea"/>
                          <a:cs typeface="+mn-cs"/>
                        </a:rPr>
                        <a:t>AirTemp</a:t>
                      </a:r>
                      <a:r>
                        <a:rPr kumimoji="0" lang="en-IN" sz="1600" kern="1200" dirty="0" smtClean="0">
                          <a:solidFill>
                            <a:schemeClr val="dk1"/>
                          </a:solidFill>
                          <a:latin typeface="+mn-lt"/>
                          <a:ea typeface="+mn-ea"/>
                          <a:cs typeface="+mn-cs"/>
                        </a:rPr>
                        <a:t>, </a:t>
                      </a:r>
                      <a:r>
                        <a:rPr kumimoji="0" lang="en-IN" sz="1600" kern="1200" dirty="0" err="1" smtClean="0">
                          <a:solidFill>
                            <a:schemeClr val="dk1"/>
                          </a:solidFill>
                          <a:latin typeface="+mn-lt"/>
                          <a:ea typeface="+mn-ea"/>
                          <a:cs typeface="+mn-cs"/>
                        </a:rPr>
                        <a:t>AirPres</a:t>
                      </a:r>
                      <a:r>
                        <a:rPr kumimoji="0" lang="en-IN" sz="1600" kern="1200" dirty="0" smtClean="0">
                          <a:solidFill>
                            <a:schemeClr val="dk1"/>
                          </a:solidFill>
                          <a:latin typeface="+mn-lt"/>
                          <a:ea typeface="+mn-ea"/>
                          <a:cs typeface="+mn-cs"/>
                        </a:rPr>
                        <a:t>, Hum, </a:t>
                      </a:r>
                      <a:r>
                        <a:rPr kumimoji="0" lang="en-IN" sz="1600" kern="1200" dirty="0" err="1" smtClean="0">
                          <a:solidFill>
                            <a:schemeClr val="dk1"/>
                          </a:solidFill>
                          <a:latin typeface="+mn-lt"/>
                          <a:ea typeface="+mn-ea"/>
                          <a:cs typeface="+mn-cs"/>
                        </a:rPr>
                        <a:t>Cond</a:t>
                      </a:r>
                      <a:r>
                        <a:rPr kumimoji="0" lang="en-IN" sz="1600" kern="1200" dirty="0" smtClean="0">
                          <a:solidFill>
                            <a:schemeClr val="dk1"/>
                          </a:solidFill>
                          <a:latin typeface="+mn-lt"/>
                          <a:ea typeface="+mn-ea"/>
                          <a:cs typeface="+mn-cs"/>
                        </a:rPr>
                        <a:t>, Temp, Winds</a:t>
                      </a:r>
                      <a:endParaRPr lang="en-IN" sz="1600" dirty="0" smtClean="0"/>
                    </a:p>
                  </a:txBody>
                  <a:tcPr anchor="ctr"/>
                </a:tc>
              </a:tr>
              <a:tr h="330050">
                <a:tc>
                  <a:txBody>
                    <a:bodyPr/>
                    <a:lstStyle/>
                    <a:p>
                      <a:pPr algn="l"/>
                      <a:r>
                        <a:rPr lang="en-US" sz="1600" b="1" dirty="0" smtClean="0"/>
                        <a:t>AD04</a:t>
                      </a:r>
                      <a:endParaRPr lang="en-IN" sz="1600" b="1" dirty="0"/>
                    </a:p>
                  </a:txBody>
                  <a:tcPr anchor="ctr"/>
                </a:tc>
                <a:tc>
                  <a:txBody>
                    <a:bodyPr/>
                    <a:lstStyle/>
                    <a:p>
                      <a:pPr algn="l"/>
                      <a:r>
                        <a:rPr lang="en-US" sz="1600" dirty="0" smtClean="0"/>
                        <a:t>08.511</a:t>
                      </a:r>
                      <a:endParaRPr lang="en-IN" sz="1600" dirty="0"/>
                    </a:p>
                  </a:txBody>
                  <a:tcPr anchor="ctr"/>
                </a:tc>
                <a:tc>
                  <a:txBody>
                    <a:bodyPr/>
                    <a:lstStyle/>
                    <a:p>
                      <a:pPr algn="l"/>
                      <a:r>
                        <a:rPr lang="en-US" sz="1600" dirty="0" smtClean="0"/>
                        <a:t>73.009</a:t>
                      </a:r>
                      <a:endParaRPr lang="en-IN" sz="1600" dirty="0"/>
                    </a:p>
                  </a:txBody>
                  <a:tcPr anchor="ctr"/>
                </a:tc>
                <a:tc vMerge="1">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IN" sz="1600" dirty="0" smtClean="0"/>
                    </a:p>
                  </a:txBody>
                  <a:tcPr anchor="ctr"/>
                </a:tc>
              </a:tr>
              <a:tr h="330050">
                <a:tc>
                  <a:txBody>
                    <a:bodyPr/>
                    <a:lstStyle/>
                    <a:p>
                      <a:pPr algn="l"/>
                      <a:r>
                        <a:rPr lang="en-US" sz="1600" b="1" dirty="0" smtClean="0"/>
                        <a:t>AD05</a:t>
                      </a:r>
                      <a:endParaRPr lang="en-IN" sz="1600" b="1" dirty="0"/>
                    </a:p>
                  </a:txBody>
                  <a:tcPr anchor="ctr"/>
                </a:tc>
                <a:tc>
                  <a:txBody>
                    <a:bodyPr/>
                    <a:lstStyle/>
                    <a:p>
                      <a:pPr algn="l"/>
                      <a:r>
                        <a:rPr lang="en-US" sz="1600" dirty="0" smtClean="0"/>
                        <a:t>10.500</a:t>
                      </a:r>
                      <a:endParaRPr lang="en-IN" sz="1600" dirty="0"/>
                    </a:p>
                  </a:txBody>
                  <a:tcPr anchor="ctr"/>
                </a:tc>
                <a:tc>
                  <a:txBody>
                    <a:bodyPr/>
                    <a:lstStyle/>
                    <a:p>
                      <a:pPr algn="l"/>
                      <a:r>
                        <a:rPr lang="en-US" sz="1600" dirty="0" smtClean="0"/>
                        <a:t>72.267</a:t>
                      </a:r>
                      <a:endParaRPr lang="en-IN" sz="1600" dirty="0"/>
                    </a:p>
                  </a:txBody>
                  <a:tcPr anchor="ctr"/>
                </a:tc>
                <a:tc vMerge="1">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IN" sz="1600" dirty="0" smtClean="0"/>
                    </a:p>
                  </a:txBody>
                  <a:tcPr anchor="ctr"/>
                </a:tc>
              </a:tr>
              <a:tr h="330050">
                <a:tc>
                  <a:txBody>
                    <a:bodyPr/>
                    <a:lstStyle/>
                    <a:p>
                      <a:pPr algn="l"/>
                      <a:r>
                        <a:rPr lang="en-US" sz="1600" b="1" dirty="0" smtClean="0"/>
                        <a:t>BD02</a:t>
                      </a:r>
                      <a:endParaRPr lang="en-IN" sz="1600" b="1" dirty="0"/>
                    </a:p>
                  </a:txBody>
                  <a:tcPr anchor="ctr"/>
                </a:tc>
                <a:tc>
                  <a:txBody>
                    <a:bodyPr/>
                    <a:lstStyle/>
                    <a:p>
                      <a:pPr algn="l"/>
                      <a:r>
                        <a:rPr lang="en-US" sz="1600" dirty="0" smtClean="0"/>
                        <a:t>17.968</a:t>
                      </a:r>
                      <a:endParaRPr lang="en-IN" sz="1600" dirty="0"/>
                    </a:p>
                  </a:txBody>
                  <a:tcPr anchor="ctr"/>
                </a:tc>
                <a:tc>
                  <a:txBody>
                    <a:bodyPr/>
                    <a:lstStyle/>
                    <a:p>
                      <a:pPr algn="l"/>
                      <a:r>
                        <a:rPr lang="en-US" sz="1600" dirty="0" smtClean="0"/>
                        <a:t>89.719</a:t>
                      </a:r>
                      <a:endParaRPr lang="en-IN" sz="1600" dirty="0"/>
                    </a:p>
                  </a:txBody>
                  <a:tcPr anchor="ctr"/>
                </a:tc>
                <a:tc>
                  <a:txBody>
                    <a:bodyPr/>
                    <a:lstStyle/>
                    <a:p>
                      <a:pPr algn="just"/>
                      <a:r>
                        <a:rPr kumimoji="0" lang="en-IN" sz="1600" kern="1200" dirty="0" err="1" smtClean="0">
                          <a:solidFill>
                            <a:schemeClr val="dk1"/>
                          </a:solidFill>
                          <a:latin typeface="+mn-lt"/>
                          <a:ea typeface="+mn-ea"/>
                          <a:cs typeface="+mn-cs"/>
                        </a:rPr>
                        <a:t>AirTemp</a:t>
                      </a:r>
                      <a:r>
                        <a:rPr kumimoji="0" lang="en-IN" sz="1600" kern="1200" dirty="0" smtClean="0">
                          <a:solidFill>
                            <a:schemeClr val="dk1"/>
                          </a:solidFill>
                          <a:latin typeface="+mn-lt"/>
                          <a:ea typeface="+mn-ea"/>
                          <a:cs typeface="+mn-cs"/>
                        </a:rPr>
                        <a:t>, </a:t>
                      </a:r>
                      <a:r>
                        <a:rPr kumimoji="0" lang="en-IN" sz="1600" kern="1200" dirty="0" err="1" smtClean="0">
                          <a:solidFill>
                            <a:schemeClr val="dk1"/>
                          </a:solidFill>
                          <a:latin typeface="+mn-lt"/>
                          <a:ea typeface="+mn-ea"/>
                          <a:cs typeface="+mn-cs"/>
                        </a:rPr>
                        <a:t>AirPres</a:t>
                      </a:r>
                      <a:r>
                        <a:rPr kumimoji="0" lang="en-IN" sz="1600" kern="1200" dirty="0" smtClean="0">
                          <a:solidFill>
                            <a:schemeClr val="dk1"/>
                          </a:solidFill>
                          <a:latin typeface="+mn-lt"/>
                          <a:ea typeface="+mn-ea"/>
                          <a:cs typeface="+mn-cs"/>
                        </a:rPr>
                        <a:t>, Hum, </a:t>
                      </a:r>
                      <a:r>
                        <a:rPr kumimoji="0" lang="en-IN" sz="1600" kern="1200" dirty="0" err="1" smtClean="0">
                          <a:solidFill>
                            <a:schemeClr val="dk1"/>
                          </a:solidFill>
                          <a:latin typeface="+mn-lt"/>
                          <a:ea typeface="+mn-ea"/>
                          <a:cs typeface="+mn-cs"/>
                        </a:rPr>
                        <a:t>Cond</a:t>
                      </a:r>
                      <a:r>
                        <a:rPr kumimoji="0" lang="en-IN" sz="1600" kern="1200" dirty="0" smtClean="0">
                          <a:solidFill>
                            <a:schemeClr val="dk1"/>
                          </a:solidFill>
                          <a:latin typeface="+mn-lt"/>
                          <a:ea typeface="+mn-ea"/>
                          <a:cs typeface="+mn-cs"/>
                        </a:rPr>
                        <a:t>,</a:t>
                      </a:r>
                      <a:r>
                        <a:rPr kumimoji="0" lang="en-IN" sz="1600" kern="1200" baseline="0" dirty="0" smtClean="0">
                          <a:solidFill>
                            <a:schemeClr val="dk1"/>
                          </a:solidFill>
                          <a:latin typeface="+mn-lt"/>
                          <a:ea typeface="+mn-ea"/>
                          <a:cs typeface="+mn-cs"/>
                        </a:rPr>
                        <a:t> </a:t>
                      </a:r>
                      <a:r>
                        <a:rPr kumimoji="0" lang="en-IN" sz="1600" kern="1200" dirty="0" smtClean="0">
                          <a:solidFill>
                            <a:schemeClr val="dk1"/>
                          </a:solidFill>
                          <a:latin typeface="+mn-lt"/>
                          <a:ea typeface="+mn-ea"/>
                          <a:cs typeface="+mn-cs"/>
                        </a:rPr>
                        <a:t>Temp, Winds, Currents</a:t>
                      </a:r>
                      <a:endParaRPr lang="en-IN" sz="1600" dirty="0"/>
                    </a:p>
                  </a:txBody>
                  <a:tcPr anchor="ctr"/>
                </a:tc>
              </a:tr>
              <a:tr h="330050">
                <a:tc>
                  <a:txBody>
                    <a:bodyPr/>
                    <a:lstStyle/>
                    <a:p>
                      <a:pPr algn="l"/>
                      <a:r>
                        <a:rPr lang="en-US" sz="1600" b="1" dirty="0" smtClean="0"/>
                        <a:t>RP01</a:t>
                      </a:r>
                      <a:endParaRPr lang="en-IN" sz="1600" b="1" dirty="0"/>
                    </a:p>
                  </a:txBody>
                  <a:tcPr anchor="ctr"/>
                </a:tc>
                <a:tc>
                  <a:txBody>
                    <a:bodyPr/>
                    <a:lstStyle/>
                    <a:p>
                      <a:pPr algn="l"/>
                      <a:r>
                        <a:rPr lang="en-US" sz="1600" dirty="0" smtClean="0"/>
                        <a:t>11.593</a:t>
                      </a:r>
                      <a:endParaRPr lang="en-IN" sz="1600" dirty="0"/>
                    </a:p>
                  </a:txBody>
                  <a:tcPr anchor="ctr"/>
                </a:tc>
                <a:tc>
                  <a:txBody>
                    <a:bodyPr/>
                    <a:lstStyle/>
                    <a:p>
                      <a:pPr algn="l"/>
                      <a:r>
                        <a:rPr lang="en-US" sz="1600" dirty="0" smtClean="0"/>
                        <a:t>92.604</a:t>
                      </a:r>
                      <a:endParaRPr lang="en-IN" sz="1600" dirty="0"/>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IN" sz="1600" kern="1200" dirty="0" err="1" smtClean="0">
                          <a:solidFill>
                            <a:schemeClr val="dk1"/>
                          </a:solidFill>
                          <a:latin typeface="+mn-lt"/>
                          <a:ea typeface="+mn-ea"/>
                          <a:cs typeface="+mn-cs"/>
                        </a:rPr>
                        <a:t>AirTemp</a:t>
                      </a:r>
                      <a:r>
                        <a:rPr kumimoji="0" lang="en-IN" sz="1600" kern="1200" dirty="0" smtClean="0">
                          <a:solidFill>
                            <a:schemeClr val="dk1"/>
                          </a:solidFill>
                          <a:latin typeface="+mn-lt"/>
                          <a:ea typeface="+mn-ea"/>
                          <a:cs typeface="+mn-cs"/>
                        </a:rPr>
                        <a:t>, </a:t>
                      </a:r>
                      <a:r>
                        <a:rPr kumimoji="0" lang="en-IN" sz="1600" kern="1200" dirty="0" err="1" smtClean="0">
                          <a:solidFill>
                            <a:schemeClr val="dk1"/>
                          </a:solidFill>
                          <a:latin typeface="+mn-lt"/>
                          <a:ea typeface="+mn-ea"/>
                          <a:cs typeface="+mn-cs"/>
                        </a:rPr>
                        <a:t>AirPres</a:t>
                      </a:r>
                      <a:r>
                        <a:rPr kumimoji="0" lang="en-IN" sz="1600" kern="1200" dirty="0" smtClean="0">
                          <a:solidFill>
                            <a:schemeClr val="dk1"/>
                          </a:solidFill>
                          <a:latin typeface="+mn-lt"/>
                          <a:ea typeface="+mn-ea"/>
                          <a:cs typeface="+mn-cs"/>
                        </a:rPr>
                        <a:t>, Hum, </a:t>
                      </a:r>
                      <a:r>
                        <a:rPr kumimoji="0" lang="en-IN" sz="1600" kern="1200" dirty="0" err="1" smtClean="0">
                          <a:solidFill>
                            <a:schemeClr val="dk1"/>
                          </a:solidFill>
                          <a:latin typeface="+mn-lt"/>
                          <a:ea typeface="+mn-ea"/>
                          <a:cs typeface="+mn-cs"/>
                        </a:rPr>
                        <a:t>Cond</a:t>
                      </a:r>
                      <a:r>
                        <a:rPr kumimoji="0" lang="en-IN" sz="1600" kern="1200" dirty="0" smtClean="0">
                          <a:solidFill>
                            <a:schemeClr val="dk1"/>
                          </a:solidFill>
                          <a:latin typeface="+mn-lt"/>
                          <a:ea typeface="+mn-ea"/>
                          <a:cs typeface="+mn-cs"/>
                        </a:rPr>
                        <a:t>, Temp, Winds,</a:t>
                      </a:r>
                      <a:r>
                        <a:rPr kumimoji="0" lang="en-IN" sz="1600" kern="1200" baseline="0" dirty="0" smtClean="0">
                          <a:solidFill>
                            <a:schemeClr val="dk1"/>
                          </a:solidFill>
                          <a:latin typeface="+mn-lt"/>
                          <a:ea typeface="+mn-ea"/>
                          <a:cs typeface="+mn-cs"/>
                        </a:rPr>
                        <a:t> </a:t>
                      </a:r>
                      <a:r>
                        <a:rPr kumimoji="0" lang="en-IN" sz="1600" kern="1200" dirty="0" smtClean="0">
                          <a:solidFill>
                            <a:schemeClr val="dk1"/>
                          </a:solidFill>
                          <a:latin typeface="+mn-lt"/>
                          <a:ea typeface="+mn-ea"/>
                          <a:cs typeface="+mn-cs"/>
                        </a:rPr>
                        <a:t>pH, Turbidity</a:t>
                      </a:r>
                      <a:endParaRPr lang="en-IN" sz="1600" dirty="0"/>
                    </a:p>
                  </a:txBody>
                  <a:tcPr anchor="ctr"/>
                </a:tc>
              </a:tr>
              <a:tr h="330050">
                <a:tc>
                  <a:txBody>
                    <a:bodyPr/>
                    <a:lstStyle/>
                    <a:p>
                      <a:r>
                        <a:rPr lang="en-US" sz="1600" b="1" dirty="0" smtClean="0"/>
                        <a:t>RP02</a:t>
                      </a:r>
                      <a:endParaRPr lang="en-IN" sz="1600" b="1" dirty="0"/>
                    </a:p>
                  </a:txBody>
                  <a:tcPr anchor="ctr"/>
                </a:tc>
                <a:tc>
                  <a:txBody>
                    <a:bodyPr/>
                    <a:lstStyle/>
                    <a:p>
                      <a:r>
                        <a:rPr lang="en-US" sz="1600" dirty="0" smtClean="0"/>
                        <a:t>10.880</a:t>
                      </a:r>
                      <a:endParaRPr lang="en-IN" sz="1600" dirty="0"/>
                    </a:p>
                  </a:txBody>
                  <a:tcPr anchor="ctr"/>
                </a:tc>
                <a:tc>
                  <a:txBody>
                    <a:bodyPr/>
                    <a:lstStyle/>
                    <a:p>
                      <a:r>
                        <a:rPr lang="en-US" sz="1600" dirty="0" smtClean="0"/>
                        <a:t>72.220</a:t>
                      </a:r>
                      <a:endParaRPr lang="en-IN" sz="1600" dirty="0"/>
                    </a:p>
                  </a:txBody>
                  <a:tcPr anchor="ctr"/>
                </a:tc>
                <a:tc>
                  <a:txBody>
                    <a:bodyPr/>
                    <a:lstStyle/>
                    <a:p>
                      <a:pPr algn="just"/>
                      <a:r>
                        <a:rPr kumimoji="0" lang="en-IN" sz="1600" kern="1200" dirty="0" err="1" smtClean="0">
                          <a:solidFill>
                            <a:schemeClr val="dk1"/>
                          </a:solidFill>
                          <a:latin typeface="+mn-lt"/>
                          <a:ea typeface="+mn-ea"/>
                          <a:cs typeface="+mn-cs"/>
                        </a:rPr>
                        <a:t>AirTemp</a:t>
                      </a:r>
                      <a:r>
                        <a:rPr kumimoji="0" lang="en-IN" sz="1600" kern="1200" dirty="0" smtClean="0">
                          <a:solidFill>
                            <a:schemeClr val="dk1"/>
                          </a:solidFill>
                          <a:latin typeface="+mn-lt"/>
                          <a:ea typeface="+mn-ea"/>
                          <a:cs typeface="+mn-cs"/>
                        </a:rPr>
                        <a:t>, </a:t>
                      </a:r>
                      <a:r>
                        <a:rPr kumimoji="0" lang="en-IN" sz="1600" kern="1200" dirty="0" err="1" smtClean="0">
                          <a:solidFill>
                            <a:schemeClr val="dk1"/>
                          </a:solidFill>
                          <a:latin typeface="+mn-lt"/>
                          <a:ea typeface="+mn-ea"/>
                          <a:cs typeface="+mn-cs"/>
                        </a:rPr>
                        <a:t>AirPres</a:t>
                      </a:r>
                      <a:r>
                        <a:rPr kumimoji="0" lang="en-IN" sz="1600" kern="1200" dirty="0" smtClean="0">
                          <a:solidFill>
                            <a:schemeClr val="dk1"/>
                          </a:solidFill>
                          <a:latin typeface="+mn-lt"/>
                          <a:ea typeface="+mn-ea"/>
                          <a:cs typeface="+mn-cs"/>
                        </a:rPr>
                        <a:t>, Hum, </a:t>
                      </a:r>
                      <a:r>
                        <a:rPr kumimoji="0" lang="en-IN" sz="1600" kern="1200" dirty="0" err="1" smtClean="0">
                          <a:solidFill>
                            <a:schemeClr val="dk1"/>
                          </a:solidFill>
                          <a:latin typeface="+mn-lt"/>
                          <a:ea typeface="+mn-ea"/>
                          <a:cs typeface="+mn-cs"/>
                        </a:rPr>
                        <a:t>Cond</a:t>
                      </a:r>
                      <a:r>
                        <a:rPr kumimoji="0" lang="en-IN" sz="1600" kern="1200" dirty="0" smtClean="0">
                          <a:solidFill>
                            <a:schemeClr val="dk1"/>
                          </a:solidFill>
                          <a:latin typeface="+mn-lt"/>
                          <a:ea typeface="+mn-ea"/>
                          <a:cs typeface="+mn-cs"/>
                        </a:rPr>
                        <a:t>, Temp, Winds, pH, Waves</a:t>
                      </a:r>
                      <a:endParaRPr lang="en-IN" sz="1600" dirty="0"/>
                    </a:p>
                  </a:txBody>
                  <a:tcPr anchor="ctr"/>
                </a:tc>
              </a:tr>
              <a:tr h="330050">
                <a:tc>
                  <a:txBody>
                    <a:bodyPr/>
                    <a:lstStyle/>
                    <a:p>
                      <a:pPr algn="l"/>
                      <a:r>
                        <a:rPr lang="en-US" sz="1600" b="1" dirty="0" smtClean="0"/>
                        <a:t>BD10</a:t>
                      </a:r>
                      <a:endParaRPr lang="en-IN" sz="1600" b="1" dirty="0"/>
                    </a:p>
                  </a:txBody>
                  <a:tcPr anchor="ctr"/>
                </a:tc>
                <a:tc>
                  <a:txBody>
                    <a:bodyPr/>
                    <a:lstStyle/>
                    <a:p>
                      <a:pPr algn="l"/>
                      <a:r>
                        <a:rPr lang="en-US" sz="1600" dirty="0" smtClean="0"/>
                        <a:t>10.499</a:t>
                      </a:r>
                      <a:endParaRPr lang="en-IN" sz="1600" dirty="0"/>
                    </a:p>
                  </a:txBody>
                  <a:tcPr anchor="ctr"/>
                </a:tc>
                <a:tc>
                  <a:txBody>
                    <a:bodyPr/>
                    <a:lstStyle/>
                    <a:p>
                      <a:pPr algn="l"/>
                      <a:r>
                        <a:rPr lang="en-US" sz="1600" dirty="0" smtClean="0"/>
                        <a:t>93.998</a:t>
                      </a:r>
                      <a:endParaRPr lang="en-IN" sz="1600" dirty="0"/>
                    </a:p>
                  </a:txBody>
                  <a:tcPr anchor="ctr"/>
                </a:tc>
                <a:tc rowSpan="3">
                  <a:txBody>
                    <a:bodyPr/>
                    <a:lstStyle/>
                    <a:p>
                      <a:pPr algn="just"/>
                      <a:r>
                        <a:rPr kumimoji="0" lang="en-IN" sz="1600" kern="1200" dirty="0" err="1" smtClean="0">
                          <a:solidFill>
                            <a:schemeClr val="dk1"/>
                          </a:solidFill>
                          <a:latin typeface="+mn-lt"/>
                          <a:ea typeface="+mn-ea"/>
                          <a:cs typeface="+mn-cs"/>
                        </a:rPr>
                        <a:t>AirTemp</a:t>
                      </a:r>
                      <a:r>
                        <a:rPr kumimoji="0" lang="en-IN" sz="1600" kern="1200" dirty="0" smtClean="0">
                          <a:solidFill>
                            <a:schemeClr val="dk1"/>
                          </a:solidFill>
                          <a:latin typeface="+mn-lt"/>
                          <a:ea typeface="+mn-ea"/>
                          <a:cs typeface="+mn-cs"/>
                        </a:rPr>
                        <a:t>, </a:t>
                      </a:r>
                      <a:r>
                        <a:rPr kumimoji="0" lang="en-IN" sz="1600" kern="1200" dirty="0" err="1" smtClean="0">
                          <a:solidFill>
                            <a:schemeClr val="dk1"/>
                          </a:solidFill>
                          <a:latin typeface="+mn-lt"/>
                          <a:ea typeface="+mn-ea"/>
                          <a:cs typeface="+mn-cs"/>
                        </a:rPr>
                        <a:t>AirPres</a:t>
                      </a:r>
                      <a:r>
                        <a:rPr kumimoji="0" lang="en-IN" sz="1600" kern="1200" dirty="0" smtClean="0">
                          <a:solidFill>
                            <a:schemeClr val="dk1"/>
                          </a:solidFill>
                          <a:latin typeface="+mn-lt"/>
                          <a:ea typeface="+mn-ea"/>
                          <a:cs typeface="+mn-cs"/>
                        </a:rPr>
                        <a:t>, Hum, </a:t>
                      </a:r>
                      <a:r>
                        <a:rPr kumimoji="0" lang="en-IN" sz="1600" kern="1200" dirty="0" err="1" smtClean="0">
                          <a:solidFill>
                            <a:schemeClr val="dk1"/>
                          </a:solidFill>
                          <a:latin typeface="+mn-lt"/>
                          <a:ea typeface="+mn-ea"/>
                          <a:cs typeface="+mn-cs"/>
                        </a:rPr>
                        <a:t>Cond</a:t>
                      </a:r>
                      <a:r>
                        <a:rPr kumimoji="0" lang="en-IN" sz="1600" kern="1200" dirty="0" smtClean="0">
                          <a:solidFill>
                            <a:schemeClr val="dk1"/>
                          </a:solidFill>
                          <a:latin typeface="+mn-lt"/>
                          <a:ea typeface="+mn-ea"/>
                          <a:cs typeface="+mn-cs"/>
                        </a:rPr>
                        <a:t>, Temp, Winds, Currents</a:t>
                      </a:r>
                      <a:endParaRPr lang="en-IN" sz="1600" dirty="0"/>
                    </a:p>
                  </a:txBody>
                  <a:tcPr anchor="ctr"/>
                </a:tc>
              </a:tr>
              <a:tr h="330050">
                <a:tc>
                  <a:txBody>
                    <a:bodyPr/>
                    <a:lstStyle/>
                    <a:p>
                      <a:pPr algn="l"/>
                      <a:r>
                        <a:rPr lang="en-US" sz="1600" b="1" dirty="0" smtClean="0"/>
                        <a:t>BD12</a:t>
                      </a:r>
                      <a:endParaRPr lang="en-IN" sz="1600" b="1" dirty="0"/>
                    </a:p>
                  </a:txBody>
                  <a:tcPr anchor="ctr"/>
                </a:tc>
                <a:tc>
                  <a:txBody>
                    <a:bodyPr/>
                    <a:lstStyle/>
                    <a:p>
                      <a:pPr algn="l"/>
                      <a:r>
                        <a:rPr lang="en-US" sz="1600" dirty="0" smtClean="0"/>
                        <a:t>11.007</a:t>
                      </a:r>
                      <a:endParaRPr lang="en-IN" sz="1600" dirty="0"/>
                    </a:p>
                  </a:txBody>
                  <a:tcPr anchor="ctr"/>
                </a:tc>
                <a:tc>
                  <a:txBody>
                    <a:bodyPr/>
                    <a:lstStyle/>
                    <a:p>
                      <a:pPr algn="l"/>
                      <a:r>
                        <a:rPr lang="en-US" sz="1600" dirty="0" smtClean="0"/>
                        <a:t>86.486</a:t>
                      </a:r>
                      <a:endParaRPr lang="en-IN" sz="1600" dirty="0"/>
                    </a:p>
                  </a:txBody>
                  <a:tcPr anchor="ctr"/>
                </a:tc>
                <a:tc vMerge="1">
                  <a:txBody>
                    <a:bodyPr/>
                    <a:lstStyle/>
                    <a:p>
                      <a:pPr algn="just"/>
                      <a:endParaRPr lang="en-IN" sz="1600" dirty="0"/>
                    </a:p>
                  </a:txBody>
                  <a:tcPr anchor="ctr"/>
                </a:tc>
              </a:tr>
              <a:tr h="330050">
                <a:tc>
                  <a:txBody>
                    <a:bodyPr/>
                    <a:lstStyle/>
                    <a:p>
                      <a:pPr algn="l"/>
                      <a:r>
                        <a:rPr lang="en-US" sz="1600" b="1" dirty="0" smtClean="0"/>
                        <a:t>BD13</a:t>
                      </a:r>
                      <a:endParaRPr lang="en-IN" sz="1600" b="1" dirty="0"/>
                    </a:p>
                  </a:txBody>
                  <a:tcPr anchor="ctr"/>
                </a:tc>
                <a:tc>
                  <a:txBody>
                    <a:bodyPr/>
                    <a:lstStyle/>
                    <a:p>
                      <a:pPr algn="l"/>
                      <a:r>
                        <a:rPr lang="en-US" sz="1600" dirty="0" smtClean="0"/>
                        <a:t>16.500</a:t>
                      </a:r>
                      <a:endParaRPr lang="en-IN" sz="1600" dirty="0"/>
                    </a:p>
                  </a:txBody>
                  <a:tcPr anchor="ctr"/>
                </a:tc>
                <a:tc>
                  <a:txBody>
                    <a:bodyPr/>
                    <a:lstStyle/>
                    <a:p>
                      <a:pPr algn="l"/>
                      <a:r>
                        <a:rPr lang="en-US" sz="1600" dirty="0" smtClean="0"/>
                        <a:t>88.002</a:t>
                      </a:r>
                      <a:endParaRPr lang="en-IN" sz="1600" dirty="0"/>
                    </a:p>
                  </a:txBody>
                  <a:tcPr anchor="ctr"/>
                </a:tc>
                <a:tc vMerge="1">
                  <a:txBody>
                    <a:bodyPr/>
                    <a:lstStyle/>
                    <a:p>
                      <a:pPr algn="just"/>
                      <a:endParaRPr lang="en-IN" sz="1600" dirty="0"/>
                    </a:p>
                  </a:txBody>
                  <a:tcPr anchor="ctr"/>
                </a:tc>
              </a:tr>
              <a:tr h="330050">
                <a:tc>
                  <a:txBody>
                    <a:bodyPr/>
                    <a:lstStyle/>
                    <a:p>
                      <a:pPr algn="l"/>
                      <a:r>
                        <a:rPr lang="en-US" sz="1600" b="1" dirty="0" smtClean="0"/>
                        <a:t>BD08</a:t>
                      </a:r>
                      <a:endParaRPr lang="en-IN" sz="1600" b="1" dirty="0"/>
                    </a:p>
                  </a:txBody>
                  <a:tcPr anchor="ctr"/>
                </a:tc>
                <a:tc>
                  <a:txBody>
                    <a:bodyPr/>
                    <a:lstStyle/>
                    <a:p>
                      <a:pPr algn="l"/>
                      <a:r>
                        <a:rPr lang="en-US" sz="1600" dirty="0" smtClean="0"/>
                        <a:t>14.203</a:t>
                      </a:r>
                      <a:endParaRPr lang="en-IN" sz="1600" dirty="0"/>
                    </a:p>
                  </a:txBody>
                  <a:tcPr anchor="ctr"/>
                </a:tc>
                <a:tc>
                  <a:txBody>
                    <a:bodyPr/>
                    <a:lstStyle/>
                    <a:p>
                      <a:pPr algn="l"/>
                      <a:r>
                        <a:rPr lang="en-US" sz="1600" dirty="0" smtClean="0"/>
                        <a:t>82.903</a:t>
                      </a:r>
                      <a:endParaRPr lang="en-IN" sz="1600" dirty="0"/>
                    </a:p>
                  </a:txBody>
                  <a:tcPr anchor="ctr"/>
                </a:tc>
                <a:tc rowSpan="2">
                  <a:txBody>
                    <a:bodyPr/>
                    <a:lstStyle/>
                    <a:p>
                      <a:pPr algn="just"/>
                      <a:r>
                        <a:rPr kumimoji="0" lang="en-IN" sz="1600" kern="1200" dirty="0" err="1" smtClean="0">
                          <a:solidFill>
                            <a:schemeClr val="dk1"/>
                          </a:solidFill>
                          <a:latin typeface="+mn-lt"/>
                          <a:ea typeface="+mn-ea"/>
                          <a:cs typeface="+mn-cs"/>
                        </a:rPr>
                        <a:t>AirTemp</a:t>
                      </a:r>
                      <a:r>
                        <a:rPr kumimoji="0" lang="en-IN" sz="1600" kern="1200" dirty="0" smtClean="0">
                          <a:solidFill>
                            <a:schemeClr val="dk1"/>
                          </a:solidFill>
                          <a:latin typeface="+mn-lt"/>
                          <a:ea typeface="+mn-ea"/>
                          <a:cs typeface="+mn-cs"/>
                        </a:rPr>
                        <a:t>, </a:t>
                      </a:r>
                      <a:r>
                        <a:rPr kumimoji="0" lang="en-IN" sz="1600" kern="1200" dirty="0" err="1" smtClean="0">
                          <a:solidFill>
                            <a:schemeClr val="dk1"/>
                          </a:solidFill>
                          <a:latin typeface="+mn-lt"/>
                          <a:ea typeface="+mn-ea"/>
                          <a:cs typeface="+mn-cs"/>
                        </a:rPr>
                        <a:t>AirPres</a:t>
                      </a:r>
                      <a:r>
                        <a:rPr kumimoji="0" lang="en-IN" sz="1600" kern="1200" dirty="0" smtClean="0">
                          <a:solidFill>
                            <a:schemeClr val="dk1"/>
                          </a:solidFill>
                          <a:latin typeface="+mn-lt"/>
                          <a:ea typeface="+mn-ea"/>
                          <a:cs typeface="+mn-cs"/>
                        </a:rPr>
                        <a:t>, Hum, </a:t>
                      </a:r>
                      <a:r>
                        <a:rPr kumimoji="0" lang="en-IN" sz="1600" kern="1200" dirty="0" err="1" smtClean="0">
                          <a:solidFill>
                            <a:schemeClr val="dk1"/>
                          </a:solidFill>
                          <a:latin typeface="+mn-lt"/>
                          <a:ea typeface="+mn-ea"/>
                          <a:cs typeface="+mn-cs"/>
                        </a:rPr>
                        <a:t>Cond</a:t>
                      </a:r>
                      <a:r>
                        <a:rPr kumimoji="0" lang="en-IN" sz="1600" kern="1200" dirty="0" smtClean="0">
                          <a:solidFill>
                            <a:schemeClr val="dk1"/>
                          </a:solidFill>
                          <a:latin typeface="+mn-lt"/>
                          <a:ea typeface="+mn-ea"/>
                          <a:cs typeface="+mn-cs"/>
                        </a:rPr>
                        <a:t>, Temp, Winds, Currents, Waves </a:t>
                      </a:r>
                      <a:endParaRPr lang="en-IN" sz="1600" dirty="0"/>
                    </a:p>
                  </a:txBody>
                  <a:tcPr anchor="ctr"/>
                </a:tc>
              </a:tr>
              <a:tr h="330050">
                <a:tc>
                  <a:txBody>
                    <a:bodyPr/>
                    <a:lstStyle/>
                    <a:p>
                      <a:pPr algn="l"/>
                      <a:r>
                        <a:rPr lang="en-US" sz="1600" b="1" dirty="0" smtClean="0"/>
                        <a:t>BD11</a:t>
                      </a:r>
                      <a:endParaRPr lang="en-IN" sz="1600" b="1" dirty="0"/>
                    </a:p>
                  </a:txBody>
                  <a:tcPr anchor="ctr"/>
                </a:tc>
                <a:tc>
                  <a:txBody>
                    <a:bodyPr/>
                    <a:lstStyle/>
                    <a:p>
                      <a:pPr algn="l"/>
                      <a:r>
                        <a:rPr lang="en-US" sz="1600" dirty="0" smtClean="0"/>
                        <a:t>18.191</a:t>
                      </a:r>
                      <a:endParaRPr lang="en-IN" sz="1600" dirty="0"/>
                    </a:p>
                  </a:txBody>
                  <a:tcPr anchor="ctr"/>
                </a:tc>
                <a:tc>
                  <a:txBody>
                    <a:bodyPr/>
                    <a:lstStyle/>
                    <a:p>
                      <a:pPr algn="l"/>
                      <a:r>
                        <a:rPr lang="en-US" sz="1600" dirty="0" smtClean="0"/>
                        <a:t>89.675</a:t>
                      </a:r>
                      <a:endParaRPr lang="en-IN" sz="1600" dirty="0"/>
                    </a:p>
                  </a:txBody>
                  <a:tcPr anchor="ctr"/>
                </a:tc>
                <a:tc vMerge="1">
                  <a:txBody>
                    <a:bodyPr/>
                    <a:lstStyle/>
                    <a:p>
                      <a:pPr algn="just"/>
                      <a:endParaRPr lang="en-IN" sz="1600" dirty="0"/>
                    </a:p>
                  </a:txBody>
                  <a:tcPr anchor="ctr"/>
                </a:tc>
              </a:tr>
            </a:tbl>
          </a:graphicData>
        </a:graphic>
      </p:graphicFrame>
      <p:graphicFrame>
        <p:nvGraphicFramePr>
          <p:cNvPr id="4" name="Table 3"/>
          <p:cNvGraphicFramePr>
            <a:graphicFrameLocks noGrp="1"/>
          </p:cNvGraphicFramePr>
          <p:nvPr/>
        </p:nvGraphicFramePr>
        <p:xfrm>
          <a:off x="785786" y="5445466"/>
          <a:ext cx="8286809" cy="1341120"/>
        </p:xfrm>
        <a:graphic>
          <a:graphicData uri="http://schemas.openxmlformats.org/drawingml/2006/table">
            <a:tbl>
              <a:tblPr firstRow="1" bandRow="1">
                <a:tableStyleId>{5C22544A-7EE6-4342-B048-85BDC9FD1C3A}</a:tableStyleId>
              </a:tblPr>
              <a:tblGrid>
                <a:gridCol w="1500231"/>
                <a:gridCol w="1285884"/>
                <a:gridCol w="5500694"/>
              </a:tblGrid>
              <a:tr h="303606">
                <a:tc>
                  <a:txBody>
                    <a:bodyPr/>
                    <a:lstStyle/>
                    <a:p>
                      <a:r>
                        <a:rPr lang="en-US" sz="1600" dirty="0" err="1" smtClean="0"/>
                        <a:t>Buoy_ID</a:t>
                      </a:r>
                      <a:endParaRPr lang="en-US" sz="1600" dirty="0"/>
                    </a:p>
                  </a:txBody>
                  <a:tcPr/>
                </a:tc>
                <a:tc>
                  <a:txBody>
                    <a:bodyPr/>
                    <a:lstStyle/>
                    <a:p>
                      <a:r>
                        <a:rPr lang="en-US" sz="1600" dirty="0" smtClean="0"/>
                        <a:t>Parameter</a:t>
                      </a:r>
                      <a:endParaRPr lang="en-US" sz="1600" dirty="0"/>
                    </a:p>
                  </a:txBody>
                  <a:tcPr/>
                </a:tc>
                <a:tc>
                  <a:txBody>
                    <a:bodyPr/>
                    <a:lstStyle/>
                    <a:p>
                      <a:r>
                        <a:rPr lang="en-US" sz="1600" dirty="0" smtClean="0"/>
                        <a:t>Measurement</a:t>
                      </a:r>
                      <a:r>
                        <a:rPr lang="en-US" sz="1600" baseline="0" dirty="0" smtClean="0"/>
                        <a:t> Depth Levels</a:t>
                      </a:r>
                      <a:r>
                        <a:rPr lang="en-US" sz="1600" dirty="0" smtClean="0"/>
                        <a:t> (m)</a:t>
                      </a:r>
                      <a:endParaRPr lang="en-US" sz="1600" dirty="0"/>
                    </a:p>
                  </a:txBody>
                  <a:tcPr/>
                </a:tc>
              </a:tr>
              <a:tr h="303606">
                <a:tc rowSpan="3">
                  <a:txBody>
                    <a:bodyPr/>
                    <a:lstStyle/>
                    <a:p>
                      <a:pPr algn="l"/>
                      <a:r>
                        <a:rPr lang="en-US" sz="1600" b="1" dirty="0" smtClean="0"/>
                        <a:t>BD08, BD10,BD11, BD12, BD13</a:t>
                      </a:r>
                      <a:endParaRPr lang="en-US" sz="1600" b="1" dirty="0"/>
                    </a:p>
                  </a:txBody>
                  <a:tcPr/>
                </a:tc>
                <a:tc>
                  <a:txBody>
                    <a:bodyPr/>
                    <a:lstStyle/>
                    <a:p>
                      <a:pPr algn="l"/>
                      <a:r>
                        <a:rPr lang="en-US" sz="1600" dirty="0" smtClean="0"/>
                        <a:t>Temp</a:t>
                      </a:r>
                      <a:endParaRPr lang="en-US" sz="1600" dirty="0"/>
                    </a:p>
                  </a:txBody>
                  <a:tcPr/>
                </a:tc>
                <a:tc rowSpan="2">
                  <a:txBody>
                    <a:bodyPr/>
                    <a:lstStyle/>
                    <a:p>
                      <a:pPr algn="l"/>
                      <a:r>
                        <a:rPr lang="en-US" sz="1600" dirty="0" smtClean="0"/>
                        <a:t>5,10,15,20,30,50,75,100,200,500</a:t>
                      </a:r>
                      <a:endParaRPr lang="en-US" sz="1600" dirty="0"/>
                    </a:p>
                  </a:txBody>
                  <a:tcPr anchor="ctr"/>
                </a:tc>
              </a:tr>
              <a:tr h="303606">
                <a:tc vMerge="1">
                  <a:txBody>
                    <a:bodyPr/>
                    <a:lstStyle/>
                    <a:p>
                      <a:endParaRPr lang="en-US" dirty="0"/>
                    </a:p>
                  </a:txBody>
                  <a:tcPr/>
                </a:tc>
                <a:tc>
                  <a:txBody>
                    <a:bodyPr/>
                    <a:lstStyle/>
                    <a:p>
                      <a:pPr algn="l"/>
                      <a:r>
                        <a:rPr lang="en-US" sz="1600" dirty="0" smtClean="0"/>
                        <a:t>Salinity</a:t>
                      </a:r>
                      <a:endParaRPr lang="en-US" sz="1600" dirty="0"/>
                    </a:p>
                  </a:txBody>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smtClean="0"/>
                    </a:p>
                  </a:txBody>
                  <a:tcPr/>
                </a:tc>
              </a:tr>
              <a:tr h="303606">
                <a:tc vMerge="1">
                  <a:txBody>
                    <a:bodyPr/>
                    <a:lstStyle/>
                    <a:p>
                      <a:endParaRPr lang="en-US" dirty="0"/>
                    </a:p>
                  </a:txBody>
                  <a:tcPr/>
                </a:tc>
                <a:tc>
                  <a:txBody>
                    <a:bodyPr/>
                    <a:lstStyle/>
                    <a:p>
                      <a:pPr algn="l"/>
                      <a:r>
                        <a:rPr lang="en-US" sz="1600" dirty="0" smtClean="0"/>
                        <a:t>Currents</a:t>
                      </a:r>
                      <a:endParaRPr lang="en-US" sz="1600" dirty="0"/>
                    </a:p>
                  </a:txBody>
                  <a:tcPr/>
                </a:tc>
                <a:tc>
                  <a:txBody>
                    <a:bodyPr/>
                    <a:lstStyle/>
                    <a:p>
                      <a:pPr algn="l"/>
                      <a:r>
                        <a:rPr lang="en-US" sz="1600" dirty="0" smtClean="0"/>
                        <a:t>1.2,10,20,30,50,100</a:t>
                      </a:r>
                      <a:endParaRPr lang="en-US" sz="1600" dirty="0"/>
                    </a:p>
                  </a:txBody>
                  <a:tcPr/>
                </a:tc>
              </a:tr>
            </a:tbl>
          </a:graphicData>
        </a:graphic>
      </p:graphicFrame>
      <p:sp>
        <p:nvSpPr>
          <p:cNvPr id="6" name="TextBox 5"/>
          <p:cNvSpPr txBox="1"/>
          <p:nvPr/>
        </p:nvSpPr>
        <p:spPr>
          <a:xfrm>
            <a:off x="0" y="4929198"/>
            <a:ext cx="2762295" cy="369332"/>
          </a:xfrm>
          <a:prstGeom prst="rect">
            <a:avLst/>
          </a:prstGeom>
          <a:noFill/>
        </p:spPr>
        <p:txBody>
          <a:bodyPr wrap="square" rtlCol="0">
            <a:spAutoFit/>
          </a:bodyPr>
          <a:lstStyle/>
          <a:p>
            <a:r>
              <a:rPr lang="en-US" b="1" dirty="0" smtClean="0"/>
              <a:t>Subsurface Parameters</a:t>
            </a:r>
            <a:endParaRPr lang="en-US"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Status of Moored Buoys data supply to </a:t>
            </a:r>
            <a:r>
              <a:rPr lang="en-US" dirty="0" err="1" smtClean="0"/>
              <a:t>OceanSITES</a:t>
            </a:r>
            <a:endParaRPr lang="en-IN" dirty="0"/>
          </a:p>
        </p:txBody>
      </p:sp>
      <p:sp>
        <p:nvSpPr>
          <p:cNvPr id="3" name="Content Placeholder 2"/>
          <p:cNvSpPr>
            <a:spLocks noGrp="1"/>
          </p:cNvSpPr>
          <p:nvPr>
            <p:ph idx="1"/>
          </p:nvPr>
        </p:nvSpPr>
        <p:spPr>
          <a:xfrm>
            <a:off x="179512" y="1600200"/>
            <a:ext cx="8784976" cy="4925144"/>
          </a:xfrm>
        </p:spPr>
        <p:txBody>
          <a:bodyPr/>
          <a:lstStyle/>
          <a:p>
            <a:pPr algn="just"/>
            <a:r>
              <a:rPr lang="en-US" sz="2400" dirty="0" smtClean="0"/>
              <a:t>As per the OCEANSITES mandate, INCOIS has so far submitted surface data in </a:t>
            </a:r>
            <a:r>
              <a:rPr lang="en-US" sz="2400" dirty="0" err="1" smtClean="0"/>
              <a:t>netCDF</a:t>
            </a:r>
            <a:r>
              <a:rPr lang="en-US" sz="2400" dirty="0" smtClean="0"/>
              <a:t> (C.F. 1.1 Format) of NINE met-ocean buoys namely:  </a:t>
            </a:r>
          </a:p>
          <a:p>
            <a:pPr algn="just">
              <a:buNone/>
            </a:pPr>
            <a:endParaRPr lang="en-US" dirty="0" smtClean="0"/>
          </a:p>
        </p:txBody>
      </p:sp>
      <p:graphicFrame>
        <p:nvGraphicFramePr>
          <p:cNvPr id="4" name="Table 3"/>
          <p:cNvGraphicFramePr>
            <a:graphicFrameLocks noGrp="1"/>
          </p:cNvGraphicFramePr>
          <p:nvPr/>
        </p:nvGraphicFramePr>
        <p:xfrm>
          <a:off x="395534" y="2996952"/>
          <a:ext cx="8424936" cy="3672405"/>
        </p:xfrm>
        <a:graphic>
          <a:graphicData uri="http://schemas.openxmlformats.org/drawingml/2006/table">
            <a:tbl>
              <a:tblPr firstRow="1" bandRow="1">
                <a:tableStyleId>{5C22544A-7EE6-4342-B048-85BDC9FD1C3A}</a:tableStyleId>
              </a:tblPr>
              <a:tblGrid>
                <a:gridCol w="1404156"/>
                <a:gridCol w="1404156"/>
                <a:gridCol w="1404156"/>
                <a:gridCol w="1404156"/>
                <a:gridCol w="2808312"/>
              </a:tblGrid>
              <a:tr h="397017">
                <a:tc>
                  <a:txBody>
                    <a:bodyPr/>
                    <a:lstStyle/>
                    <a:p>
                      <a:r>
                        <a:rPr lang="en-US" dirty="0" smtClean="0"/>
                        <a:t>Buoy ID</a:t>
                      </a:r>
                      <a:endParaRPr lang="en-IN" dirty="0"/>
                    </a:p>
                  </a:txBody>
                  <a:tcPr/>
                </a:tc>
                <a:tc>
                  <a:txBody>
                    <a:bodyPr/>
                    <a:lstStyle/>
                    <a:p>
                      <a:pPr algn="ctr"/>
                      <a:r>
                        <a:rPr lang="en-US" dirty="0" smtClean="0"/>
                        <a:t>WMO</a:t>
                      </a:r>
                      <a:r>
                        <a:rPr lang="en-US" baseline="0" dirty="0" smtClean="0"/>
                        <a:t> ID</a:t>
                      </a:r>
                      <a:endParaRPr lang="en-IN" dirty="0"/>
                    </a:p>
                  </a:txBody>
                  <a:tcPr/>
                </a:tc>
                <a:tc>
                  <a:txBody>
                    <a:bodyPr/>
                    <a:lstStyle/>
                    <a:p>
                      <a:pPr algn="ctr"/>
                      <a:r>
                        <a:rPr lang="en-US" dirty="0" smtClean="0"/>
                        <a:t>Lat</a:t>
                      </a:r>
                      <a:endParaRPr lang="en-IN" dirty="0"/>
                    </a:p>
                  </a:txBody>
                  <a:tcPr/>
                </a:tc>
                <a:tc>
                  <a:txBody>
                    <a:bodyPr/>
                    <a:lstStyle/>
                    <a:p>
                      <a:pPr algn="ctr"/>
                      <a:r>
                        <a:rPr lang="en-US" dirty="0" smtClean="0"/>
                        <a:t>Lon</a:t>
                      </a:r>
                      <a:endParaRPr lang="en-IN" dirty="0"/>
                    </a:p>
                  </a:txBody>
                  <a:tcPr/>
                </a:tc>
                <a:tc>
                  <a:txBody>
                    <a:bodyPr/>
                    <a:lstStyle/>
                    <a:p>
                      <a:pPr algn="ctr"/>
                      <a:r>
                        <a:rPr lang="en-US" dirty="0" smtClean="0"/>
                        <a:t>Data provided</a:t>
                      </a:r>
                      <a:endParaRPr lang="en-IN" dirty="0"/>
                    </a:p>
                  </a:txBody>
                  <a:tcPr/>
                </a:tc>
              </a:tr>
              <a:tr h="363932">
                <a:tc>
                  <a:txBody>
                    <a:bodyPr/>
                    <a:lstStyle/>
                    <a:p>
                      <a:r>
                        <a:rPr lang="en-US" sz="1600" dirty="0" smtClean="0"/>
                        <a:t>NIOT CVAL</a:t>
                      </a:r>
                      <a:endParaRPr lang="en-IN" sz="1600" dirty="0"/>
                    </a:p>
                  </a:txBody>
                  <a:tcPr anchor="ctr"/>
                </a:tc>
                <a:tc>
                  <a:txBody>
                    <a:bodyPr/>
                    <a:lstStyle/>
                    <a:p>
                      <a:pPr algn="ctr"/>
                      <a:r>
                        <a:rPr lang="en-US" sz="1600" dirty="0" smtClean="0"/>
                        <a:t>23102</a:t>
                      </a:r>
                      <a:endParaRPr lang="en-IN" sz="1600" dirty="0"/>
                    </a:p>
                  </a:txBody>
                  <a:tcPr anchor="ctr"/>
                </a:tc>
                <a:tc>
                  <a:txBody>
                    <a:bodyPr/>
                    <a:lstStyle/>
                    <a:p>
                      <a:pPr algn="ctr"/>
                      <a:r>
                        <a:rPr lang="en-US" sz="1600" dirty="0" smtClean="0"/>
                        <a:t>13.180</a:t>
                      </a:r>
                      <a:endParaRPr lang="en-IN" sz="1600" dirty="0"/>
                    </a:p>
                  </a:txBody>
                  <a:tcPr anchor="ctr"/>
                </a:tc>
                <a:tc>
                  <a:txBody>
                    <a:bodyPr/>
                    <a:lstStyle/>
                    <a:p>
                      <a:pPr algn="ctr"/>
                      <a:r>
                        <a:rPr lang="en-US" sz="1600" dirty="0" smtClean="0"/>
                        <a:t>80.390</a:t>
                      </a:r>
                      <a:endParaRPr lang="en-IN" sz="1600" dirty="0"/>
                    </a:p>
                  </a:txBody>
                  <a:tcPr anchor="ctr"/>
                </a:tc>
                <a:tc rowSpan="9">
                  <a:txBody>
                    <a:bodyPr/>
                    <a:lstStyle/>
                    <a:p>
                      <a:pPr algn="ctr"/>
                      <a:r>
                        <a:rPr lang="en-US" sz="1600" dirty="0" smtClean="0"/>
                        <a:t>Aug</a:t>
                      </a:r>
                      <a:r>
                        <a:rPr lang="en-US" sz="1600" baseline="0" dirty="0" smtClean="0"/>
                        <a:t> 2006 to </a:t>
                      </a:r>
                      <a:r>
                        <a:rPr lang="en-US" sz="1600" dirty="0" smtClean="0"/>
                        <a:t>Jan 2009</a:t>
                      </a:r>
                      <a:endParaRPr lang="en-IN" sz="1600" dirty="0"/>
                    </a:p>
                  </a:txBody>
                  <a:tcPr anchor="ctr"/>
                </a:tc>
              </a:tr>
              <a:tr h="363932">
                <a:tc>
                  <a:txBody>
                    <a:bodyPr/>
                    <a:lstStyle/>
                    <a:p>
                      <a:r>
                        <a:rPr lang="en-US" sz="1600" dirty="0" smtClean="0"/>
                        <a:t>NIOT MB04</a:t>
                      </a:r>
                      <a:endParaRPr lang="en-IN" sz="1600" dirty="0"/>
                    </a:p>
                  </a:txBody>
                  <a:tcPr anchor="ctr"/>
                </a:tc>
                <a:tc>
                  <a:txBody>
                    <a:bodyPr/>
                    <a:lstStyle/>
                    <a:p>
                      <a:pPr algn="ctr"/>
                      <a:r>
                        <a:rPr lang="en-US" sz="1600" dirty="0" smtClean="0"/>
                        <a:t>23451</a:t>
                      </a:r>
                      <a:endParaRPr lang="en-IN" sz="1600" dirty="0"/>
                    </a:p>
                  </a:txBody>
                  <a:tcPr anchor="ctr"/>
                </a:tc>
                <a:tc>
                  <a:txBody>
                    <a:bodyPr/>
                    <a:lstStyle/>
                    <a:p>
                      <a:pPr algn="ctr"/>
                      <a:r>
                        <a:rPr lang="en-US" sz="1600" dirty="0" smtClean="0"/>
                        <a:t>20.880</a:t>
                      </a:r>
                      <a:endParaRPr lang="en-IN" sz="1600" dirty="0"/>
                    </a:p>
                  </a:txBody>
                  <a:tcPr anchor="ctr"/>
                </a:tc>
                <a:tc>
                  <a:txBody>
                    <a:bodyPr/>
                    <a:lstStyle/>
                    <a:p>
                      <a:pPr algn="ctr"/>
                      <a:r>
                        <a:rPr lang="en-US" sz="1600" dirty="0" smtClean="0"/>
                        <a:t>71.490</a:t>
                      </a:r>
                      <a:endParaRPr lang="en-IN" sz="1600" dirty="0"/>
                    </a:p>
                  </a:txBody>
                  <a:tcPr anchor="ctr"/>
                </a:tc>
                <a:tc vMerge="1">
                  <a:txBody>
                    <a:bodyPr/>
                    <a:lstStyle/>
                    <a:p>
                      <a:pPr algn="ctr"/>
                      <a:endParaRPr lang="en-IN" sz="1600" dirty="0"/>
                    </a:p>
                  </a:txBody>
                  <a:tcPr anchor="ctr"/>
                </a:tc>
              </a:tr>
              <a:tr h="363932">
                <a:tc>
                  <a:txBody>
                    <a:bodyPr/>
                    <a:lstStyle/>
                    <a:p>
                      <a:r>
                        <a:rPr lang="en-US" sz="1600" dirty="0" smtClean="0"/>
                        <a:t>NIOT MB09</a:t>
                      </a:r>
                      <a:endParaRPr lang="en-IN" sz="1600" dirty="0"/>
                    </a:p>
                  </a:txBody>
                  <a:tcPr anchor="ctr"/>
                </a:tc>
                <a:tc>
                  <a:txBody>
                    <a:bodyPr/>
                    <a:lstStyle/>
                    <a:p>
                      <a:pPr algn="ctr"/>
                      <a:r>
                        <a:rPr lang="en-US" sz="1600" dirty="0" smtClean="0"/>
                        <a:t>23456</a:t>
                      </a:r>
                      <a:endParaRPr lang="en-IN" sz="1600" dirty="0"/>
                    </a:p>
                  </a:txBody>
                  <a:tcPr anchor="ctr"/>
                </a:tc>
                <a:tc>
                  <a:txBody>
                    <a:bodyPr/>
                    <a:lstStyle/>
                    <a:p>
                      <a:pPr algn="ctr"/>
                      <a:r>
                        <a:rPr lang="en-US" sz="1600" dirty="0" smtClean="0"/>
                        <a:t>16.990</a:t>
                      </a:r>
                      <a:endParaRPr lang="en-IN" sz="1600" dirty="0"/>
                    </a:p>
                  </a:txBody>
                  <a:tcPr anchor="ctr"/>
                </a:tc>
                <a:tc>
                  <a:txBody>
                    <a:bodyPr/>
                    <a:lstStyle/>
                    <a:p>
                      <a:pPr algn="ctr"/>
                      <a:r>
                        <a:rPr lang="en-US" sz="1600" dirty="0" smtClean="0"/>
                        <a:t>71.100</a:t>
                      </a:r>
                      <a:endParaRPr lang="en-IN" sz="1600" dirty="0"/>
                    </a:p>
                  </a:txBody>
                  <a:tcPr anchor="ctr"/>
                </a:tc>
                <a:tc vMerge="1">
                  <a:txBody>
                    <a:bodyPr/>
                    <a:lstStyle/>
                    <a:p>
                      <a:pPr algn="ctr"/>
                      <a:endParaRPr lang="en-IN" sz="1600" dirty="0"/>
                    </a:p>
                  </a:txBody>
                  <a:tcPr anchor="ctr"/>
                </a:tc>
              </a:tr>
              <a:tr h="363932">
                <a:tc>
                  <a:txBody>
                    <a:bodyPr/>
                    <a:lstStyle/>
                    <a:p>
                      <a:r>
                        <a:rPr lang="en-US" sz="1600" dirty="0" smtClean="0"/>
                        <a:t>NIOT MB20</a:t>
                      </a:r>
                      <a:endParaRPr lang="en-IN" sz="1600" dirty="0"/>
                    </a:p>
                  </a:txBody>
                  <a:tcPr anchor="ctr"/>
                </a:tc>
                <a:tc>
                  <a:txBody>
                    <a:bodyPr/>
                    <a:lstStyle/>
                    <a:p>
                      <a:pPr algn="ctr"/>
                      <a:r>
                        <a:rPr lang="en-US" sz="1600" dirty="0" smtClean="0"/>
                        <a:t>23491</a:t>
                      </a:r>
                      <a:endParaRPr lang="en-IN" sz="1600" dirty="0"/>
                    </a:p>
                  </a:txBody>
                  <a:tcPr anchor="ctr"/>
                </a:tc>
                <a:tc>
                  <a:txBody>
                    <a:bodyPr/>
                    <a:lstStyle/>
                    <a:p>
                      <a:pPr algn="ctr"/>
                      <a:r>
                        <a:rPr lang="en-US" sz="1600" dirty="0" smtClean="0"/>
                        <a:t>15.010</a:t>
                      </a:r>
                      <a:endParaRPr lang="en-IN" sz="1600" dirty="0"/>
                    </a:p>
                  </a:txBody>
                  <a:tcPr anchor="ctr"/>
                </a:tc>
                <a:tc>
                  <a:txBody>
                    <a:bodyPr/>
                    <a:lstStyle/>
                    <a:p>
                      <a:pPr algn="ctr"/>
                      <a:r>
                        <a:rPr lang="en-US" sz="1600" dirty="0" smtClean="0"/>
                        <a:t>73.020</a:t>
                      </a:r>
                      <a:endParaRPr lang="en-IN" sz="1600" dirty="0"/>
                    </a:p>
                  </a:txBody>
                  <a:tcPr anchor="ctr"/>
                </a:tc>
                <a:tc vMerge="1">
                  <a:txBody>
                    <a:bodyPr/>
                    <a:lstStyle/>
                    <a:p>
                      <a:pPr algn="ctr"/>
                      <a:endParaRPr lang="en-IN" sz="1600" dirty="0"/>
                    </a:p>
                  </a:txBody>
                  <a:tcPr anchor="ctr"/>
                </a:tc>
              </a:tr>
              <a:tr h="363932">
                <a:tc>
                  <a:txBody>
                    <a:bodyPr/>
                    <a:lstStyle/>
                    <a:p>
                      <a:r>
                        <a:rPr lang="en-US" sz="1600" dirty="0" smtClean="0"/>
                        <a:t>NIOT MB23</a:t>
                      </a:r>
                      <a:endParaRPr lang="en-IN" sz="1600" dirty="0"/>
                    </a:p>
                  </a:txBody>
                  <a:tcPr anchor="ctr"/>
                </a:tc>
                <a:tc>
                  <a:txBody>
                    <a:bodyPr/>
                    <a:lstStyle/>
                    <a:p>
                      <a:pPr algn="ctr"/>
                      <a:r>
                        <a:rPr lang="en-US" sz="1600" dirty="0" smtClean="0"/>
                        <a:t>23170</a:t>
                      </a:r>
                      <a:endParaRPr lang="en-IN" sz="1600" dirty="0"/>
                    </a:p>
                  </a:txBody>
                  <a:tcPr anchor="ctr"/>
                </a:tc>
                <a:tc>
                  <a:txBody>
                    <a:bodyPr/>
                    <a:lstStyle/>
                    <a:p>
                      <a:pPr algn="ctr"/>
                      <a:r>
                        <a:rPr lang="en-US" sz="1600" dirty="0" smtClean="0"/>
                        <a:t>12.940</a:t>
                      </a:r>
                      <a:endParaRPr lang="en-IN" sz="1600" dirty="0"/>
                    </a:p>
                  </a:txBody>
                  <a:tcPr anchor="ctr"/>
                </a:tc>
                <a:tc>
                  <a:txBody>
                    <a:bodyPr/>
                    <a:lstStyle/>
                    <a:p>
                      <a:pPr algn="ctr"/>
                      <a:r>
                        <a:rPr lang="en-US" sz="1600" dirty="0" smtClean="0"/>
                        <a:t>74.720</a:t>
                      </a:r>
                      <a:endParaRPr lang="en-IN" sz="1600" dirty="0"/>
                    </a:p>
                  </a:txBody>
                  <a:tcPr anchor="ctr"/>
                </a:tc>
                <a:tc vMerge="1">
                  <a:txBody>
                    <a:bodyPr/>
                    <a:lstStyle/>
                    <a:p>
                      <a:pPr algn="ctr"/>
                      <a:endParaRPr lang="en-IN" sz="1600" dirty="0"/>
                    </a:p>
                  </a:txBody>
                  <a:tcPr anchor="ctr"/>
                </a:tc>
              </a:tr>
              <a:tr h="363932">
                <a:tc>
                  <a:txBody>
                    <a:bodyPr/>
                    <a:lstStyle/>
                    <a:p>
                      <a:r>
                        <a:rPr lang="en-US" sz="1600" dirty="0" smtClean="0"/>
                        <a:t>NIOT MB24</a:t>
                      </a:r>
                      <a:endParaRPr lang="en-IN" sz="1600" dirty="0"/>
                    </a:p>
                  </a:txBody>
                  <a:tcPr anchor="ctr"/>
                </a:tc>
                <a:tc>
                  <a:txBody>
                    <a:bodyPr/>
                    <a:lstStyle/>
                    <a:p>
                      <a:pPr algn="ctr"/>
                      <a:r>
                        <a:rPr lang="en-US" sz="1600" dirty="0" smtClean="0"/>
                        <a:t>23098</a:t>
                      </a:r>
                      <a:endParaRPr lang="en-IN" sz="1600" dirty="0"/>
                    </a:p>
                  </a:txBody>
                  <a:tcPr anchor="ctr"/>
                </a:tc>
                <a:tc>
                  <a:txBody>
                    <a:bodyPr/>
                    <a:lstStyle/>
                    <a:p>
                      <a:pPr algn="ctr"/>
                      <a:r>
                        <a:rPr lang="en-US" sz="1600" dirty="0" smtClean="0"/>
                        <a:t>8.700</a:t>
                      </a:r>
                      <a:endParaRPr lang="en-IN" sz="1600" dirty="0"/>
                    </a:p>
                  </a:txBody>
                  <a:tcPr anchor="ctr"/>
                </a:tc>
                <a:tc>
                  <a:txBody>
                    <a:bodyPr/>
                    <a:lstStyle/>
                    <a:p>
                      <a:pPr algn="ctr"/>
                      <a:r>
                        <a:rPr lang="en-US" sz="1600" dirty="0" smtClean="0"/>
                        <a:t>78.230</a:t>
                      </a:r>
                      <a:endParaRPr lang="en-IN" sz="1600" dirty="0"/>
                    </a:p>
                  </a:txBody>
                  <a:tcPr anchor="ctr"/>
                </a:tc>
                <a:tc vMerge="1">
                  <a:txBody>
                    <a:bodyPr/>
                    <a:lstStyle/>
                    <a:p>
                      <a:pPr algn="ctr"/>
                      <a:endParaRPr lang="en-IN" sz="1600" dirty="0"/>
                    </a:p>
                  </a:txBody>
                  <a:tcPr anchor="ctr"/>
                </a:tc>
              </a:tr>
              <a:tr h="363932">
                <a:tc>
                  <a:txBody>
                    <a:bodyPr/>
                    <a:lstStyle/>
                    <a:p>
                      <a:r>
                        <a:rPr lang="en-US" sz="1600" dirty="0" smtClean="0"/>
                        <a:t>NIOT MB26</a:t>
                      </a:r>
                      <a:endParaRPr lang="en-IN" sz="1600" dirty="0"/>
                    </a:p>
                  </a:txBody>
                  <a:tcPr anchor="ctr"/>
                </a:tc>
                <a:tc>
                  <a:txBody>
                    <a:bodyPr/>
                    <a:lstStyle/>
                    <a:p>
                      <a:pPr algn="ctr"/>
                      <a:r>
                        <a:rPr lang="en-US" sz="1600" dirty="0" smtClean="0"/>
                        <a:t>23494</a:t>
                      </a:r>
                      <a:endParaRPr lang="en-IN" sz="1600" dirty="0"/>
                    </a:p>
                  </a:txBody>
                  <a:tcPr anchor="ctr"/>
                </a:tc>
                <a:tc>
                  <a:txBody>
                    <a:bodyPr/>
                    <a:lstStyle/>
                    <a:p>
                      <a:pPr algn="ctr"/>
                      <a:r>
                        <a:rPr lang="en-US" sz="1600" dirty="0" smtClean="0"/>
                        <a:t>12.140</a:t>
                      </a:r>
                      <a:endParaRPr lang="en-IN" sz="1600" dirty="0"/>
                    </a:p>
                  </a:txBody>
                  <a:tcPr anchor="ctr"/>
                </a:tc>
                <a:tc>
                  <a:txBody>
                    <a:bodyPr/>
                    <a:lstStyle/>
                    <a:p>
                      <a:pPr algn="ctr"/>
                      <a:r>
                        <a:rPr lang="en-US" sz="1600" dirty="0" smtClean="0"/>
                        <a:t>90.770</a:t>
                      </a:r>
                      <a:endParaRPr lang="en-IN" sz="1600" dirty="0"/>
                    </a:p>
                  </a:txBody>
                  <a:tcPr anchor="ctr"/>
                </a:tc>
                <a:tc vMerge="1">
                  <a:txBody>
                    <a:bodyPr/>
                    <a:lstStyle/>
                    <a:p>
                      <a:pPr algn="ctr"/>
                      <a:endParaRPr lang="en-IN" sz="1600" dirty="0"/>
                    </a:p>
                  </a:txBody>
                  <a:tcPr anchor="ctr"/>
                </a:tc>
              </a:tr>
              <a:tr h="363932">
                <a:tc>
                  <a:txBody>
                    <a:bodyPr/>
                    <a:lstStyle/>
                    <a:p>
                      <a:r>
                        <a:rPr lang="en-US" sz="1600" dirty="0" smtClean="0"/>
                        <a:t>NIOT OB10</a:t>
                      </a:r>
                      <a:endParaRPr lang="en-IN" sz="1600" dirty="0"/>
                    </a:p>
                  </a:txBody>
                  <a:tcPr anchor="ctr"/>
                </a:tc>
                <a:tc>
                  <a:txBody>
                    <a:bodyPr/>
                    <a:lstStyle/>
                    <a:p>
                      <a:pPr algn="ctr"/>
                      <a:r>
                        <a:rPr lang="en-US" sz="1600" dirty="0" smtClean="0"/>
                        <a:t>23101</a:t>
                      </a:r>
                      <a:endParaRPr lang="en-IN" sz="1600" dirty="0"/>
                    </a:p>
                  </a:txBody>
                  <a:tcPr anchor="ctr"/>
                </a:tc>
                <a:tc>
                  <a:txBody>
                    <a:bodyPr/>
                    <a:lstStyle/>
                    <a:p>
                      <a:pPr algn="ctr"/>
                      <a:r>
                        <a:rPr lang="en-US" sz="1600" dirty="0" smtClean="0"/>
                        <a:t>15.500</a:t>
                      </a:r>
                      <a:endParaRPr lang="en-IN" sz="1600" dirty="0"/>
                    </a:p>
                  </a:txBody>
                  <a:tcPr anchor="ctr"/>
                </a:tc>
                <a:tc>
                  <a:txBody>
                    <a:bodyPr/>
                    <a:lstStyle/>
                    <a:p>
                      <a:pPr algn="ctr"/>
                      <a:r>
                        <a:rPr lang="en-US" sz="1600" dirty="0" smtClean="0"/>
                        <a:t>69.280</a:t>
                      </a:r>
                      <a:endParaRPr lang="en-IN" sz="1600" dirty="0"/>
                    </a:p>
                  </a:txBody>
                  <a:tcPr anchor="ctr"/>
                </a:tc>
                <a:tc vMerge="1">
                  <a:txBody>
                    <a:bodyPr/>
                    <a:lstStyle/>
                    <a:p>
                      <a:pPr algn="ctr"/>
                      <a:endParaRPr lang="en-IN" sz="1600" dirty="0"/>
                    </a:p>
                  </a:txBody>
                  <a:tcPr anchor="ctr"/>
                </a:tc>
              </a:tr>
              <a:tr h="363932">
                <a:tc>
                  <a:txBody>
                    <a:bodyPr/>
                    <a:lstStyle/>
                    <a:p>
                      <a:r>
                        <a:rPr lang="en-US" sz="1600" dirty="0" smtClean="0"/>
                        <a:t>NIOT OB12</a:t>
                      </a:r>
                      <a:endParaRPr lang="en-IN" sz="1600" dirty="0"/>
                    </a:p>
                  </a:txBody>
                  <a:tcPr anchor="ctr"/>
                </a:tc>
                <a:tc>
                  <a:txBody>
                    <a:bodyPr/>
                    <a:lstStyle/>
                    <a:p>
                      <a:pPr algn="ctr"/>
                      <a:r>
                        <a:rPr lang="en-US" sz="1600" dirty="0" smtClean="0"/>
                        <a:t>23455</a:t>
                      </a:r>
                      <a:endParaRPr lang="en-IN" sz="1600" dirty="0"/>
                    </a:p>
                  </a:txBody>
                  <a:tcPr anchor="ctr"/>
                </a:tc>
                <a:tc>
                  <a:txBody>
                    <a:bodyPr/>
                    <a:lstStyle/>
                    <a:p>
                      <a:pPr algn="ctr"/>
                      <a:r>
                        <a:rPr lang="en-US" sz="1600" dirty="0" smtClean="0"/>
                        <a:t>10.650</a:t>
                      </a:r>
                      <a:endParaRPr lang="en-IN" sz="1600" dirty="0"/>
                    </a:p>
                  </a:txBody>
                  <a:tcPr anchor="ctr"/>
                </a:tc>
                <a:tc>
                  <a:txBody>
                    <a:bodyPr/>
                    <a:lstStyle/>
                    <a:p>
                      <a:pPr algn="ctr"/>
                      <a:r>
                        <a:rPr lang="en-US" sz="1600" dirty="0" smtClean="0"/>
                        <a:t>72.510</a:t>
                      </a:r>
                      <a:endParaRPr lang="en-IN" sz="1600" dirty="0"/>
                    </a:p>
                  </a:txBody>
                  <a:tcPr anchor="ctr"/>
                </a:tc>
                <a:tc vMerge="1">
                  <a:txBody>
                    <a:bodyPr/>
                    <a:lstStyle/>
                    <a:p>
                      <a:pPr algn="ctr"/>
                      <a:endParaRPr lang="en-IN" sz="1600" dirty="0"/>
                    </a:p>
                  </a:txBody>
                  <a:tcPr anchor="ct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normAutofit fontScale="90000"/>
          </a:bodyPr>
          <a:lstStyle/>
          <a:p>
            <a:r>
              <a:rPr lang="en-US" dirty="0" smtClean="0"/>
              <a:t>List of parameters transmitted through GTS</a:t>
            </a:r>
            <a:endParaRPr lang="en-IN" dirty="0"/>
          </a:p>
        </p:txBody>
      </p:sp>
      <p:sp>
        <p:nvSpPr>
          <p:cNvPr id="3" name="Content Placeholder 2"/>
          <p:cNvSpPr>
            <a:spLocks noGrp="1"/>
          </p:cNvSpPr>
          <p:nvPr>
            <p:ph idx="1"/>
          </p:nvPr>
        </p:nvSpPr>
        <p:spPr/>
        <p:txBody>
          <a:bodyPr>
            <a:normAutofit fontScale="92500" lnSpcReduction="10000"/>
          </a:bodyPr>
          <a:lstStyle/>
          <a:p>
            <a:pPr>
              <a:buNone/>
            </a:pPr>
            <a:endParaRPr lang="en-US" dirty="0" smtClean="0"/>
          </a:p>
          <a:p>
            <a:pPr>
              <a:buNone/>
            </a:pPr>
            <a:r>
              <a:rPr lang="en-US" dirty="0" smtClean="0"/>
              <a:t>All the surface met-ocean parameters like:</a:t>
            </a:r>
          </a:p>
          <a:p>
            <a:pPr>
              <a:buNone/>
            </a:pPr>
            <a:r>
              <a:rPr lang="en-US" dirty="0" smtClean="0"/>
              <a:t>	1. Air Pressure</a:t>
            </a:r>
          </a:p>
          <a:p>
            <a:pPr>
              <a:buNone/>
            </a:pPr>
            <a:r>
              <a:rPr lang="en-US" dirty="0" smtClean="0"/>
              <a:t>	2. Atmospheric Temperature</a:t>
            </a:r>
          </a:p>
          <a:p>
            <a:pPr>
              <a:buNone/>
            </a:pPr>
            <a:r>
              <a:rPr lang="en-US" dirty="0" smtClean="0"/>
              <a:t>	3. Humidity</a:t>
            </a:r>
          </a:p>
          <a:p>
            <a:pPr>
              <a:buNone/>
            </a:pPr>
            <a:r>
              <a:rPr lang="en-US" dirty="0" smtClean="0"/>
              <a:t>	4. Winds</a:t>
            </a:r>
          </a:p>
          <a:p>
            <a:pPr>
              <a:buNone/>
            </a:pPr>
            <a:r>
              <a:rPr lang="en-US" dirty="0" smtClean="0"/>
              <a:t>	5. SST</a:t>
            </a:r>
          </a:p>
          <a:p>
            <a:pPr>
              <a:buNone/>
            </a:pPr>
            <a:r>
              <a:rPr lang="en-US" dirty="0" smtClean="0"/>
              <a:t>	6. Salinity</a:t>
            </a:r>
          </a:p>
          <a:p>
            <a:pPr>
              <a:buNone/>
            </a:pPr>
            <a:r>
              <a:rPr lang="en-US" dirty="0" smtClean="0"/>
              <a:t>	</a:t>
            </a:r>
            <a:endParaRPr lang="en-IN"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Main"/>
          <p:cNvPicPr>
            <a:picLocks noChangeAspect="1" noChangeArrowheads="1"/>
          </p:cNvPicPr>
          <p:nvPr/>
        </p:nvPicPr>
        <p:blipFill>
          <a:blip r:embed="rId2"/>
          <a:srcRect l="2812" r="4312" b="8624"/>
          <a:stretch>
            <a:fillRect/>
          </a:stretch>
        </p:blipFill>
        <p:spPr bwMode="auto">
          <a:xfrm>
            <a:off x="152400" y="774700"/>
            <a:ext cx="4321175" cy="3187700"/>
          </a:xfrm>
          <a:prstGeom prst="rect">
            <a:avLst/>
          </a:prstGeom>
          <a:noFill/>
          <a:ln w="57150" cmpd="thickThin">
            <a:solidFill>
              <a:srgbClr val="C0C0C0"/>
            </a:solidFill>
            <a:miter lim="800000"/>
            <a:headEnd/>
            <a:tailEnd/>
          </a:ln>
        </p:spPr>
      </p:pic>
      <p:pic>
        <p:nvPicPr>
          <p:cNvPr id="27651" name="Picture 3" descr="Query results"/>
          <p:cNvPicPr>
            <a:picLocks noChangeAspect="1" noChangeArrowheads="1"/>
          </p:cNvPicPr>
          <p:nvPr/>
        </p:nvPicPr>
        <p:blipFill>
          <a:blip r:embed="rId3"/>
          <a:srcRect r="43875"/>
          <a:stretch>
            <a:fillRect/>
          </a:stretch>
        </p:blipFill>
        <p:spPr bwMode="auto">
          <a:xfrm>
            <a:off x="152400" y="4419600"/>
            <a:ext cx="1711325" cy="2286000"/>
          </a:xfrm>
          <a:prstGeom prst="rect">
            <a:avLst/>
          </a:prstGeom>
          <a:noFill/>
          <a:ln w="38100" cmpd="dbl">
            <a:solidFill>
              <a:srgbClr val="C0C0C0"/>
            </a:solidFill>
            <a:miter lim="800000"/>
            <a:headEnd/>
            <a:tailEnd/>
          </a:ln>
        </p:spPr>
      </p:pic>
      <p:pic>
        <p:nvPicPr>
          <p:cNvPr id="27652" name="Picture 4" descr="Availability"/>
          <p:cNvPicPr>
            <a:picLocks noChangeAspect="1" noChangeArrowheads="1"/>
          </p:cNvPicPr>
          <p:nvPr/>
        </p:nvPicPr>
        <p:blipFill>
          <a:blip r:embed="rId4"/>
          <a:srcRect l="18469" t="38000" r="20250" b="11749"/>
          <a:stretch>
            <a:fillRect/>
          </a:stretch>
        </p:blipFill>
        <p:spPr bwMode="auto">
          <a:xfrm>
            <a:off x="1981200" y="4876800"/>
            <a:ext cx="2362200" cy="1452563"/>
          </a:xfrm>
          <a:prstGeom prst="rect">
            <a:avLst/>
          </a:prstGeom>
          <a:noFill/>
          <a:ln w="9525">
            <a:noFill/>
            <a:miter lim="800000"/>
            <a:headEnd/>
            <a:tailEnd/>
          </a:ln>
        </p:spPr>
      </p:pic>
      <p:pic>
        <p:nvPicPr>
          <p:cNvPr id="27653" name="Picture 5" descr="Data Plot"/>
          <p:cNvPicPr>
            <a:picLocks noChangeAspect="1" noChangeArrowheads="1"/>
          </p:cNvPicPr>
          <p:nvPr/>
        </p:nvPicPr>
        <p:blipFill>
          <a:blip r:embed="rId5"/>
          <a:srcRect b="25899"/>
          <a:stretch>
            <a:fillRect/>
          </a:stretch>
        </p:blipFill>
        <p:spPr bwMode="auto">
          <a:xfrm>
            <a:off x="4419600" y="4876800"/>
            <a:ext cx="2362200" cy="1466850"/>
          </a:xfrm>
          <a:prstGeom prst="rect">
            <a:avLst/>
          </a:prstGeom>
          <a:noFill/>
          <a:ln w="9525">
            <a:noFill/>
            <a:miter lim="800000"/>
            <a:headEnd/>
            <a:tailEnd/>
          </a:ln>
        </p:spPr>
      </p:pic>
      <p:pic>
        <p:nvPicPr>
          <p:cNvPr id="27654" name="Picture 3"/>
          <p:cNvPicPr>
            <a:picLocks noChangeAspect="1" noChangeArrowheads="1"/>
          </p:cNvPicPr>
          <p:nvPr/>
        </p:nvPicPr>
        <p:blipFill>
          <a:blip r:embed="rId6"/>
          <a:srcRect r="1660" b="45836"/>
          <a:stretch>
            <a:fillRect/>
          </a:stretch>
        </p:blipFill>
        <p:spPr bwMode="auto">
          <a:xfrm>
            <a:off x="6781800" y="4876800"/>
            <a:ext cx="2362200" cy="1493838"/>
          </a:xfrm>
          <a:prstGeom prst="rect">
            <a:avLst/>
          </a:prstGeom>
          <a:noFill/>
          <a:ln w="9525">
            <a:noFill/>
            <a:miter lim="800000"/>
            <a:headEnd/>
            <a:tailEnd/>
          </a:ln>
        </p:spPr>
      </p:pic>
      <p:sp>
        <p:nvSpPr>
          <p:cNvPr id="27655" name="Text Box 7"/>
          <p:cNvSpPr txBox="1">
            <a:spLocks noChangeArrowheads="1"/>
          </p:cNvSpPr>
          <p:nvPr/>
        </p:nvSpPr>
        <p:spPr bwMode="auto">
          <a:xfrm>
            <a:off x="4876800" y="4495800"/>
            <a:ext cx="1536700" cy="274638"/>
          </a:xfrm>
          <a:prstGeom prst="rect">
            <a:avLst/>
          </a:prstGeom>
          <a:noFill/>
          <a:ln w="9525">
            <a:noFill/>
            <a:miter lim="800000"/>
            <a:headEnd/>
            <a:tailEnd/>
          </a:ln>
        </p:spPr>
        <p:txBody>
          <a:bodyPr wrap="none">
            <a:spAutoFit/>
          </a:bodyPr>
          <a:lstStyle/>
          <a:p>
            <a:r>
              <a:rPr lang="en-US" sz="1200">
                <a:solidFill>
                  <a:srgbClr val="000000"/>
                </a:solidFill>
              </a:rPr>
              <a:t>Time Series Graphs</a:t>
            </a:r>
          </a:p>
        </p:txBody>
      </p:sp>
      <p:sp>
        <p:nvSpPr>
          <p:cNvPr id="27656" name="Text Box 8"/>
          <p:cNvSpPr txBox="1">
            <a:spLocks noChangeArrowheads="1"/>
          </p:cNvSpPr>
          <p:nvPr/>
        </p:nvSpPr>
        <p:spPr bwMode="auto">
          <a:xfrm>
            <a:off x="2362200" y="4419600"/>
            <a:ext cx="1752600" cy="457200"/>
          </a:xfrm>
          <a:prstGeom prst="rect">
            <a:avLst/>
          </a:prstGeom>
          <a:noFill/>
          <a:ln w="9525">
            <a:noFill/>
            <a:miter lim="800000"/>
            <a:headEnd/>
            <a:tailEnd/>
          </a:ln>
        </p:spPr>
        <p:txBody>
          <a:bodyPr>
            <a:spAutoFit/>
          </a:bodyPr>
          <a:lstStyle/>
          <a:p>
            <a:pPr algn="ctr"/>
            <a:r>
              <a:rPr lang="en-US" sz="1200">
                <a:solidFill>
                  <a:srgbClr val="000000"/>
                </a:solidFill>
              </a:rPr>
              <a:t>Data Availability </a:t>
            </a:r>
          </a:p>
          <a:p>
            <a:pPr algn="ctr"/>
            <a:r>
              <a:rPr lang="en-US" sz="1200">
                <a:solidFill>
                  <a:srgbClr val="000000"/>
                </a:solidFill>
              </a:rPr>
              <a:t>Charts and Statistics</a:t>
            </a:r>
          </a:p>
        </p:txBody>
      </p:sp>
      <p:sp>
        <p:nvSpPr>
          <p:cNvPr id="27657" name="Text Box 9"/>
          <p:cNvSpPr txBox="1">
            <a:spLocks noChangeArrowheads="1"/>
          </p:cNvSpPr>
          <p:nvPr/>
        </p:nvSpPr>
        <p:spPr bwMode="auto">
          <a:xfrm>
            <a:off x="7740650" y="4495800"/>
            <a:ext cx="690563" cy="274638"/>
          </a:xfrm>
          <a:prstGeom prst="rect">
            <a:avLst/>
          </a:prstGeom>
          <a:noFill/>
          <a:ln w="9525">
            <a:noFill/>
            <a:miter lim="800000"/>
            <a:headEnd/>
            <a:tailEnd/>
          </a:ln>
        </p:spPr>
        <p:txBody>
          <a:bodyPr>
            <a:spAutoFit/>
          </a:bodyPr>
          <a:lstStyle/>
          <a:p>
            <a:r>
              <a:rPr lang="en-US" sz="1200">
                <a:solidFill>
                  <a:srgbClr val="000000"/>
                </a:solidFill>
              </a:rPr>
              <a:t>Profiles</a:t>
            </a:r>
          </a:p>
        </p:txBody>
      </p:sp>
      <p:sp>
        <p:nvSpPr>
          <p:cNvPr id="27658" name="Title 1"/>
          <p:cNvSpPr txBox="1">
            <a:spLocks/>
          </p:cNvSpPr>
          <p:nvPr/>
        </p:nvSpPr>
        <p:spPr bwMode="auto">
          <a:xfrm>
            <a:off x="304800" y="4038600"/>
            <a:ext cx="1368425" cy="285750"/>
          </a:xfrm>
          <a:prstGeom prst="rect">
            <a:avLst/>
          </a:prstGeom>
          <a:noFill/>
          <a:ln w="9525">
            <a:noFill/>
            <a:miter lim="800000"/>
            <a:headEnd/>
            <a:tailEnd/>
          </a:ln>
        </p:spPr>
        <p:txBody>
          <a:bodyPr lIns="0" rIns="0" bIns="0" anchor="b"/>
          <a:lstStyle/>
          <a:p>
            <a:pPr marL="342900" indent="-342900" defTabSz="-13873163" eaLnBrk="0" hangingPunct="0"/>
            <a:r>
              <a:rPr lang="en-US" sz="1400">
                <a:solidFill>
                  <a:srgbClr val="000000"/>
                </a:solidFill>
                <a:latin typeface="Calibri" pitchFamily="34" charset="0"/>
              </a:rPr>
              <a:t>Query Template</a:t>
            </a:r>
          </a:p>
        </p:txBody>
      </p:sp>
      <p:sp>
        <p:nvSpPr>
          <p:cNvPr id="27659" name="Rectangle 11"/>
          <p:cNvSpPr>
            <a:spLocks noChangeArrowheads="1"/>
          </p:cNvSpPr>
          <p:nvPr/>
        </p:nvSpPr>
        <p:spPr bwMode="auto">
          <a:xfrm>
            <a:off x="4800600" y="762000"/>
            <a:ext cx="4114800" cy="3276600"/>
          </a:xfrm>
          <a:prstGeom prst="rect">
            <a:avLst/>
          </a:prstGeom>
          <a:solidFill>
            <a:srgbClr val="FFFFB7"/>
          </a:solidFill>
          <a:ln w="9525">
            <a:solidFill>
              <a:srgbClr val="FFFF99"/>
            </a:solidFill>
            <a:miter lim="800000"/>
            <a:headEnd/>
            <a:tailEnd/>
          </a:ln>
        </p:spPr>
        <p:txBody>
          <a:bodyPr/>
          <a:lstStyle/>
          <a:p>
            <a:pPr marL="228600" indent="-228600" algn="just">
              <a:lnSpc>
                <a:spcPct val="80000"/>
              </a:lnSpc>
              <a:spcBef>
                <a:spcPct val="40000"/>
              </a:spcBef>
              <a:buClr>
                <a:srgbClr val="3333CC"/>
              </a:buClr>
              <a:buFont typeface="Wingdings" pitchFamily="2" charset="2"/>
              <a:buChar char="§"/>
            </a:pPr>
            <a:r>
              <a:rPr lang="en-US">
                <a:solidFill>
                  <a:srgbClr val="000000"/>
                </a:solidFill>
                <a:latin typeface="Tahoma" pitchFamily="34" charset="0"/>
              </a:rPr>
              <a:t>Fully automated system for  data reception, processing, quality control, database loading and dissemination</a:t>
            </a:r>
          </a:p>
          <a:p>
            <a:pPr marL="228600" indent="-228600" algn="just">
              <a:lnSpc>
                <a:spcPct val="80000"/>
              </a:lnSpc>
              <a:spcBef>
                <a:spcPct val="40000"/>
              </a:spcBef>
              <a:buClr>
                <a:srgbClr val="3333CC"/>
              </a:buClr>
              <a:buFont typeface="Wingdings" pitchFamily="2" charset="2"/>
              <a:buChar char="§"/>
            </a:pPr>
            <a:r>
              <a:rPr lang="en-US">
                <a:solidFill>
                  <a:srgbClr val="000000"/>
                </a:solidFill>
                <a:latin typeface="Tahoma" pitchFamily="34" charset="0"/>
              </a:rPr>
              <a:t>Unique integrated in-situ database for heterogeneous data received from variety of platforms through various communication channels</a:t>
            </a:r>
          </a:p>
          <a:p>
            <a:pPr marL="228600" indent="-228600" algn="just">
              <a:lnSpc>
                <a:spcPct val="80000"/>
              </a:lnSpc>
              <a:spcBef>
                <a:spcPct val="40000"/>
              </a:spcBef>
              <a:buClr>
                <a:srgbClr val="3333CC"/>
              </a:buClr>
              <a:buFont typeface="Wingdings" pitchFamily="2" charset="2"/>
              <a:buChar char="§"/>
            </a:pPr>
            <a:r>
              <a:rPr lang="en-US">
                <a:solidFill>
                  <a:srgbClr val="000000"/>
                </a:solidFill>
                <a:latin typeface="Tahoma" pitchFamily="34" charset="0"/>
              </a:rPr>
              <a:t>Data discovery, on-the-fly visualization and data downloads in different formats</a:t>
            </a:r>
          </a:p>
          <a:p>
            <a:pPr marL="228600" indent="-228600" algn="just">
              <a:lnSpc>
                <a:spcPct val="80000"/>
              </a:lnSpc>
              <a:spcBef>
                <a:spcPct val="40000"/>
              </a:spcBef>
              <a:buClr>
                <a:srgbClr val="3333CC"/>
              </a:buClr>
              <a:buFont typeface="Wingdings" pitchFamily="2" charset="2"/>
              <a:buChar char="§"/>
            </a:pPr>
            <a:r>
              <a:rPr lang="en-US">
                <a:solidFill>
                  <a:srgbClr val="000000"/>
                </a:solidFill>
                <a:latin typeface="Tahoma" pitchFamily="34" charset="0"/>
              </a:rPr>
              <a:t>Developed in-house using Open Source Software</a:t>
            </a:r>
          </a:p>
        </p:txBody>
      </p:sp>
      <p:sp>
        <p:nvSpPr>
          <p:cNvPr id="27660" name="Rectangle 12"/>
          <p:cNvSpPr>
            <a:spLocks noChangeArrowheads="1"/>
          </p:cNvSpPr>
          <p:nvPr/>
        </p:nvSpPr>
        <p:spPr bwMode="auto">
          <a:xfrm>
            <a:off x="533400" y="0"/>
            <a:ext cx="8229600" cy="609600"/>
          </a:xfrm>
          <a:prstGeom prst="rect">
            <a:avLst/>
          </a:prstGeom>
          <a:noFill/>
          <a:ln w="9525">
            <a:noFill/>
            <a:miter lim="800000"/>
            <a:headEnd/>
            <a:tailEnd/>
          </a:ln>
        </p:spPr>
        <p:txBody>
          <a:bodyPr anchor="b"/>
          <a:lstStyle/>
          <a:p>
            <a:r>
              <a:rPr lang="en-US" sz="3200">
                <a:solidFill>
                  <a:srgbClr val="333399"/>
                </a:solidFill>
                <a:latin typeface="Tahoma" pitchFamily="34" charset="0"/>
              </a:rPr>
              <a:t>Ocean Data and Information System (ODIS)</a:t>
            </a:r>
          </a:p>
        </p:txBody>
      </p:sp>
      <p:pic>
        <p:nvPicPr>
          <p:cNvPr id="27661" name="Picture 13" descr="Availability Statistics"/>
          <p:cNvPicPr>
            <a:picLocks noChangeAspect="1" noChangeArrowheads="1"/>
          </p:cNvPicPr>
          <p:nvPr/>
        </p:nvPicPr>
        <p:blipFill>
          <a:blip r:embed="rId7"/>
          <a:srcRect t="4703" r="10580" b="32573"/>
          <a:stretch>
            <a:fillRect/>
          </a:stretch>
        </p:blipFill>
        <p:spPr bwMode="auto">
          <a:xfrm>
            <a:off x="2895600" y="5791200"/>
            <a:ext cx="1752600" cy="1131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836738" y="-76200"/>
            <a:ext cx="5935662" cy="609600"/>
          </a:xfrm>
        </p:spPr>
        <p:txBody>
          <a:bodyPr/>
          <a:lstStyle/>
          <a:p>
            <a:pPr eaLnBrk="1" hangingPunct="1"/>
            <a:r>
              <a:rPr lang="en-US" sz="3200" smtClean="0"/>
              <a:t>Online Data and Products</a:t>
            </a:r>
          </a:p>
        </p:txBody>
      </p:sp>
      <p:pic>
        <p:nvPicPr>
          <p:cNvPr id="28675" name="Picture 4"/>
          <p:cNvPicPr>
            <a:picLocks noChangeAspect="1" noChangeArrowheads="1"/>
          </p:cNvPicPr>
          <p:nvPr/>
        </p:nvPicPr>
        <p:blipFill>
          <a:blip r:embed="rId3"/>
          <a:srcRect/>
          <a:stretch>
            <a:fillRect/>
          </a:stretch>
        </p:blipFill>
        <p:spPr bwMode="auto">
          <a:xfrm>
            <a:off x="741363" y="3873500"/>
            <a:ext cx="3606800" cy="2925763"/>
          </a:xfrm>
          <a:prstGeom prst="rect">
            <a:avLst/>
          </a:prstGeom>
          <a:noFill/>
          <a:ln w="9525">
            <a:solidFill>
              <a:schemeClr val="tx2"/>
            </a:solidFill>
            <a:miter lim="800000"/>
            <a:headEnd/>
            <a:tailEnd/>
          </a:ln>
        </p:spPr>
      </p:pic>
      <p:pic>
        <p:nvPicPr>
          <p:cNvPr id="28676" name="Picture 5">
            <a:hlinkClick r:id="rId4"/>
          </p:cNvPr>
          <p:cNvPicPr>
            <a:picLocks noChangeAspect="1" noChangeArrowheads="1"/>
          </p:cNvPicPr>
          <p:nvPr/>
        </p:nvPicPr>
        <p:blipFill>
          <a:blip r:embed="rId5"/>
          <a:srcRect/>
          <a:stretch>
            <a:fillRect/>
          </a:stretch>
        </p:blipFill>
        <p:spPr bwMode="auto">
          <a:xfrm>
            <a:off x="4876800" y="3868738"/>
            <a:ext cx="3810000" cy="2930525"/>
          </a:xfrm>
          <a:prstGeom prst="rect">
            <a:avLst/>
          </a:prstGeom>
          <a:noFill/>
          <a:ln w="9525">
            <a:solidFill>
              <a:schemeClr val="tx2"/>
            </a:solidFill>
            <a:miter lim="800000"/>
            <a:headEnd/>
            <a:tailEnd/>
          </a:ln>
        </p:spPr>
      </p:pic>
      <p:sp>
        <p:nvSpPr>
          <p:cNvPr id="28677" name="Rectangle 6"/>
          <p:cNvSpPr>
            <a:spLocks noChangeArrowheads="1"/>
          </p:cNvSpPr>
          <p:nvPr/>
        </p:nvSpPr>
        <p:spPr bwMode="auto">
          <a:xfrm>
            <a:off x="5561013" y="3581400"/>
            <a:ext cx="2668587" cy="304800"/>
          </a:xfrm>
          <a:prstGeom prst="rect">
            <a:avLst/>
          </a:prstGeom>
          <a:noFill/>
          <a:ln w="9525">
            <a:noFill/>
            <a:miter lim="800000"/>
            <a:headEnd/>
            <a:tailEnd/>
          </a:ln>
        </p:spPr>
        <p:txBody>
          <a:bodyPr wrap="none">
            <a:spAutoFit/>
          </a:bodyPr>
          <a:lstStyle/>
          <a:p>
            <a:pPr eaLnBrk="0" hangingPunct="0"/>
            <a:r>
              <a:rPr lang="en-US" sz="1400">
                <a:solidFill>
                  <a:schemeClr val="tx2"/>
                </a:solidFill>
                <a:cs typeface="Arial" charset="0"/>
              </a:rPr>
              <a:t>Remote Sensing Data Products</a:t>
            </a:r>
          </a:p>
        </p:txBody>
      </p:sp>
      <p:sp>
        <p:nvSpPr>
          <p:cNvPr id="28678" name="Rectangle 7"/>
          <p:cNvSpPr>
            <a:spLocks noChangeArrowheads="1"/>
          </p:cNvSpPr>
          <p:nvPr/>
        </p:nvSpPr>
        <p:spPr bwMode="auto">
          <a:xfrm rot="-5400000">
            <a:off x="3690143" y="1834357"/>
            <a:ext cx="1839913" cy="304800"/>
          </a:xfrm>
          <a:prstGeom prst="rect">
            <a:avLst/>
          </a:prstGeom>
          <a:noFill/>
          <a:ln w="9525">
            <a:noFill/>
            <a:miter lim="800000"/>
            <a:headEnd/>
            <a:tailEnd/>
          </a:ln>
        </p:spPr>
        <p:txBody>
          <a:bodyPr wrap="none">
            <a:spAutoFit/>
          </a:bodyPr>
          <a:lstStyle/>
          <a:p>
            <a:pPr eaLnBrk="0" hangingPunct="0"/>
            <a:r>
              <a:rPr lang="en-US" sz="1400">
                <a:solidFill>
                  <a:schemeClr val="tx2"/>
                </a:solidFill>
                <a:cs typeface="Arial" charset="0"/>
              </a:rPr>
              <a:t>In-situ Data Products</a:t>
            </a:r>
          </a:p>
        </p:txBody>
      </p:sp>
      <p:sp>
        <p:nvSpPr>
          <p:cNvPr id="28679" name="Rectangle 8"/>
          <p:cNvSpPr>
            <a:spLocks noChangeArrowheads="1"/>
          </p:cNvSpPr>
          <p:nvPr/>
        </p:nvSpPr>
        <p:spPr bwMode="auto">
          <a:xfrm>
            <a:off x="1295400" y="3581400"/>
            <a:ext cx="2365375" cy="304800"/>
          </a:xfrm>
          <a:prstGeom prst="rect">
            <a:avLst/>
          </a:prstGeom>
          <a:noFill/>
          <a:ln w="9525">
            <a:noFill/>
            <a:miter lim="800000"/>
            <a:headEnd/>
            <a:tailEnd/>
          </a:ln>
        </p:spPr>
        <p:txBody>
          <a:bodyPr wrap="none">
            <a:spAutoFit/>
          </a:bodyPr>
          <a:lstStyle/>
          <a:p>
            <a:pPr eaLnBrk="0" hangingPunct="0"/>
            <a:r>
              <a:rPr lang="en-US" sz="1400">
                <a:solidFill>
                  <a:schemeClr val="tx2"/>
                </a:solidFill>
                <a:cs typeface="Arial" charset="0"/>
              </a:rPr>
              <a:t>INCOIS Live Access Server</a:t>
            </a:r>
          </a:p>
        </p:txBody>
      </p:sp>
      <p:pic>
        <p:nvPicPr>
          <p:cNvPr id="28680" name="Picture 9"/>
          <p:cNvPicPr>
            <a:picLocks noChangeAspect="1" noChangeArrowheads="1"/>
          </p:cNvPicPr>
          <p:nvPr/>
        </p:nvPicPr>
        <p:blipFill>
          <a:blip r:embed="rId6"/>
          <a:srcRect/>
          <a:stretch>
            <a:fillRect/>
          </a:stretch>
        </p:blipFill>
        <p:spPr bwMode="auto">
          <a:xfrm>
            <a:off x="4876800" y="685800"/>
            <a:ext cx="3810000" cy="2762250"/>
          </a:xfrm>
          <a:prstGeom prst="rect">
            <a:avLst/>
          </a:prstGeom>
          <a:noFill/>
          <a:ln w="9525">
            <a:solidFill>
              <a:schemeClr val="tx2"/>
            </a:solidFill>
            <a:miter lim="800000"/>
            <a:headEnd/>
            <a:tailEnd/>
          </a:ln>
        </p:spPr>
      </p:pic>
      <p:pic>
        <p:nvPicPr>
          <p:cNvPr id="28681" name="Picture 3"/>
          <p:cNvPicPr>
            <a:picLocks noChangeAspect="1" noChangeArrowheads="1"/>
          </p:cNvPicPr>
          <p:nvPr/>
        </p:nvPicPr>
        <p:blipFill>
          <a:blip r:embed="rId7"/>
          <a:srcRect l="14195" t="12076" r="7373" b="10147"/>
          <a:stretch>
            <a:fillRect/>
          </a:stretch>
        </p:blipFill>
        <p:spPr bwMode="auto">
          <a:xfrm>
            <a:off x="685800" y="685800"/>
            <a:ext cx="3657600" cy="2754313"/>
          </a:xfrm>
          <a:prstGeom prst="rect">
            <a:avLst/>
          </a:prstGeom>
          <a:noFill/>
          <a:ln w="9525">
            <a:noFill/>
            <a:miter lim="800000"/>
            <a:headEnd/>
            <a:tailEnd/>
          </a:ln>
        </p:spPr>
      </p:pic>
      <p:sp>
        <p:nvSpPr>
          <p:cNvPr id="28682" name="Text Box 11"/>
          <p:cNvSpPr txBox="1">
            <a:spLocks noChangeArrowheads="1"/>
          </p:cNvSpPr>
          <p:nvPr/>
        </p:nvSpPr>
        <p:spPr bwMode="auto">
          <a:xfrm>
            <a:off x="1600200" y="1092200"/>
            <a:ext cx="1057275" cy="244475"/>
          </a:xfrm>
          <a:prstGeom prst="rect">
            <a:avLst/>
          </a:prstGeom>
          <a:noFill/>
          <a:ln w="9525">
            <a:noFill/>
            <a:miter lim="800000"/>
            <a:headEnd/>
            <a:tailEnd/>
          </a:ln>
        </p:spPr>
        <p:txBody>
          <a:bodyPr wrap="none">
            <a:spAutoFit/>
          </a:bodyPr>
          <a:lstStyle/>
          <a:p>
            <a:r>
              <a:rPr lang="en-US" sz="1000" b="1">
                <a:solidFill>
                  <a:schemeClr val="tx2"/>
                </a:solidFill>
              </a:rPr>
              <a:t>HF Radar Data</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p:cNvPicPr>
            <a:picLocks noChangeAspect="1" noChangeArrowheads="1"/>
          </p:cNvPicPr>
          <p:nvPr/>
        </p:nvPicPr>
        <p:blipFill>
          <a:blip r:embed="rId2"/>
          <a:srcRect/>
          <a:stretch>
            <a:fillRect/>
          </a:stretch>
        </p:blipFill>
        <p:spPr bwMode="auto">
          <a:xfrm>
            <a:off x="6056313" y="685800"/>
            <a:ext cx="3087687" cy="5638800"/>
          </a:xfrm>
          <a:prstGeom prst="rect">
            <a:avLst/>
          </a:prstGeom>
          <a:noFill/>
          <a:ln w="9525">
            <a:noFill/>
            <a:miter lim="800000"/>
            <a:headEnd/>
            <a:tailEnd/>
          </a:ln>
        </p:spPr>
      </p:pic>
      <p:sp>
        <p:nvSpPr>
          <p:cNvPr id="21507" name="Rectangle 6"/>
          <p:cNvSpPr>
            <a:spLocks noChangeArrowheads="1"/>
          </p:cNvSpPr>
          <p:nvPr/>
        </p:nvSpPr>
        <p:spPr bwMode="auto">
          <a:xfrm>
            <a:off x="0" y="4495800"/>
            <a:ext cx="5562600" cy="1739900"/>
          </a:xfrm>
          <a:prstGeom prst="rect">
            <a:avLst/>
          </a:prstGeom>
          <a:noFill/>
          <a:ln w="9525">
            <a:noFill/>
            <a:miter lim="800000"/>
            <a:headEnd/>
            <a:tailEnd/>
          </a:ln>
        </p:spPr>
        <p:txBody>
          <a:bodyPr>
            <a:spAutoFit/>
          </a:bodyPr>
          <a:lstStyle/>
          <a:p>
            <a:r>
              <a:rPr lang="en-US" b="1"/>
              <a:t>OOS – moorings in the equatorial Indian Ocean</a:t>
            </a:r>
          </a:p>
          <a:p>
            <a:r>
              <a:rPr lang="en-US" b="1"/>
              <a:t>4- Additional ADCP moorings at 1.5N and 1.5S </a:t>
            </a:r>
          </a:p>
          <a:p>
            <a:r>
              <a:rPr lang="en-US" b="1"/>
              <a:t>at 77E and 93E are proposed during XI plan.</a:t>
            </a:r>
          </a:p>
          <a:p>
            <a:endParaRPr lang="en-US" b="1"/>
          </a:p>
          <a:p>
            <a:r>
              <a:rPr lang="en-US" b="1"/>
              <a:t>All moorings will now have 75 kHz ADCPs.</a:t>
            </a:r>
          </a:p>
          <a:p>
            <a:pPr eaLnBrk="1" hangingPunct="1"/>
            <a:endParaRPr lang="en-US">
              <a:latin typeface="Arial" pitchFamily="34" charset="0"/>
            </a:endParaRPr>
          </a:p>
        </p:txBody>
      </p:sp>
      <p:sp>
        <p:nvSpPr>
          <p:cNvPr id="7176" name="Rectangle 8"/>
          <p:cNvSpPr>
            <a:spLocks noRot="1" noChangeArrowheads="1"/>
          </p:cNvSpPr>
          <p:nvPr/>
        </p:nvSpPr>
        <p:spPr bwMode="auto">
          <a:xfrm>
            <a:off x="457200" y="-304800"/>
            <a:ext cx="8229600" cy="1143000"/>
          </a:xfrm>
          <a:prstGeom prst="rect">
            <a:avLst/>
          </a:prstGeom>
          <a:noFill/>
          <a:ln w="9525">
            <a:noFill/>
            <a:miter lim="800000"/>
            <a:headEnd/>
            <a:tailEnd/>
          </a:ln>
          <a:effectLst/>
        </p:spPr>
        <p:txBody>
          <a:bodyPr anchor="ctr"/>
          <a:lstStyle/>
          <a:p>
            <a:pPr algn="ctr" eaLnBrk="1" hangingPunct="1">
              <a:defRPr/>
            </a:pPr>
            <a:r>
              <a:rPr lang="en-US" sz="4000" b="1">
                <a:solidFill>
                  <a:srgbClr val="FBF616"/>
                </a:solidFill>
                <a:effectLst>
                  <a:outerShdw blurRad="38100" dist="38100" dir="2700000" algn="tl">
                    <a:srgbClr val="000000"/>
                  </a:outerShdw>
                </a:effectLst>
              </a:rPr>
              <a:t>Equatorial Current meter mooring</a:t>
            </a:r>
          </a:p>
        </p:txBody>
      </p:sp>
      <p:sp>
        <p:nvSpPr>
          <p:cNvPr id="21509" name="Text Box 9"/>
          <p:cNvSpPr txBox="1">
            <a:spLocks noChangeArrowheads="1"/>
          </p:cNvSpPr>
          <p:nvPr/>
        </p:nvSpPr>
        <p:spPr bwMode="auto">
          <a:xfrm>
            <a:off x="2743200" y="6491288"/>
            <a:ext cx="2892425" cy="366712"/>
          </a:xfrm>
          <a:prstGeom prst="rect">
            <a:avLst/>
          </a:prstGeom>
          <a:noFill/>
          <a:ln w="9525">
            <a:noFill/>
            <a:miter lim="800000"/>
            <a:headEnd/>
            <a:tailEnd/>
          </a:ln>
        </p:spPr>
        <p:txBody>
          <a:bodyPr wrap="none">
            <a:spAutoFit/>
          </a:bodyPr>
          <a:lstStyle/>
          <a:p>
            <a:r>
              <a:rPr lang="en-US">
                <a:solidFill>
                  <a:srgbClr val="FBF616"/>
                </a:solidFill>
              </a:rPr>
              <a:t>NIO through INCOIS/MoES</a:t>
            </a:r>
          </a:p>
        </p:txBody>
      </p:sp>
      <p:pic>
        <p:nvPicPr>
          <p:cNvPr id="21510" name="Picture 10" descr="adcp2008"/>
          <p:cNvPicPr>
            <a:picLocks noChangeAspect="1" noChangeArrowheads="1"/>
          </p:cNvPicPr>
          <p:nvPr/>
        </p:nvPicPr>
        <p:blipFill>
          <a:blip r:embed="rId3"/>
          <a:srcRect l="10184" t="11458" r="12589" b="15625"/>
          <a:stretch>
            <a:fillRect/>
          </a:stretch>
        </p:blipFill>
        <p:spPr bwMode="auto">
          <a:xfrm>
            <a:off x="0" y="609600"/>
            <a:ext cx="5867400" cy="3689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42852"/>
            <a:ext cx="7467600" cy="714380"/>
          </a:xfrm>
        </p:spPr>
        <p:txBody>
          <a:bodyPr>
            <a:normAutofit/>
          </a:bodyPr>
          <a:lstStyle/>
          <a:p>
            <a:r>
              <a:rPr lang="en-US" sz="3600" dirty="0" smtClean="0"/>
              <a:t>Present Status of Current meter data</a:t>
            </a:r>
            <a:endParaRPr lang="en-IN" sz="3600" dirty="0"/>
          </a:p>
        </p:txBody>
      </p:sp>
      <p:sp>
        <p:nvSpPr>
          <p:cNvPr id="3" name="Content Placeholder 2"/>
          <p:cNvSpPr>
            <a:spLocks noGrp="1"/>
          </p:cNvSpPr>
          <p:nvPr>
            <p:ph idx="1"/>
          </p:nvPr>
        </p:nvSpPr>
        <p:spPr>
          <a:xfrm>
            <a:off x="323528" y="1214422"/>
            <a:ext cx="8496944" cy="5382930"/>
          </a:xfrm>
        </p:spPr>
        <p:txBody>
          <a:bodyPr/>
          <a:lstStyle/>
          <a:p>
            <a:r>
              <a:rPr lang="en-US" sz="2400" dirty="0" smtClean="0"/>
              <a:t>Four sub surface current meter mooring data had been uploaded to </a:t>
            </a:r>
            <a:r>
              <a:rPr lang="en-US" sz="2400" dirty="0" err="1" smtClean="0"/>
              <a:t>Oceansites</a:t>
            </a:r>
            <a:r>
              <a:rPr lang="en-US" sz="2400" dirty="0" smtClean="0"/>
              <a:t> portal.</a:t>
            </a:r>
            <a:r>
              <a:rPr lang="en-IN" sz="2400" dirty="0" smtClean="0"/>
              <a:t>  </a:t>
            </a:r>
          </a:p>
          <a:p>
            <a:pPr>
              <a:buNone/>
            </a:pPr>
            <a:endParaRPr lang="en-US" dirty="0" smtClean="0"/>
          </a:p>
        </p:txBody>
      </p:sp>
      <p:graphicFrame>
        <p:nvGraphicFramePr>
          <p:cNvPr id="4" name="Table 3"/>
          <p:cNvGraphicFramePr>
            <a:graphicFrameLocks noGrp="1"/>
          </p:cNvGraphicFramePr>
          <p:nvPr/>
        </p:nvGraphicFramePr>
        <p:xfrm>
          <a:off x="285720" y="2285992"/>
          <a:ext cx="8640960" cy="2133319"/>
        </p:xfrm>
        <a:graphic>
          <a:graphicData uri="http://schemas.openxmlformats.org/drawingml/2006/table">
            <a:tbl>
              <a:tblPr firstRow="1" bandRow="1">
                <a:tableStyleId>{5C22544A-7EE6-4342-B048-85BDC9FD1C3A}</a:tableStyleId>
              </a:tblPr>
              <a:tblGrid>
                <a:gridCol w="2160240"/>
                <a:gridCol w="1296144"/>
                <a:gridCol w="1728192"/>
                <a:gridCol w="3456384"/>
              </a:tblGrid>
              <a:tr h="571504">
                <a:tc>
                  <a:txBody>
                    <a:bodyPr/>
                    <a:lstStyle/>
                    <a:p>
                      <a:pPr algn="ctr"/>
                      <a:r>
                        <a:rPr lang="en-US" dirty="0" smtClean="0"/>
                        <a:t>Buoy</a:t>
                      </a:r>
                      <a:r>
                        <a:rPr lang="en-US" baseline="0" dirty="0" smtClean="0"/>
                        <a:t> ID</a:t>
                      </a:r>
                      <a:endParaRPr lang="en-IN" dirty="0"/>
                    </a:p>
                  </a:txBody>
                  <a:tcPr anchor="ctr"/>
                </a:tc>
                <a:tc>
                  <a:txBody>
                    <a:bodyPr/>
                    <a:lstStyle/>
                    <a:p>
                      <a:pPr algn="ctr"/>
                      <a:r>
                        <a:rPr lang="en-US" dirty="0" smtClean="0"/>
                        <a:t>Lat (°N)</a:t>
                      </a:r>
                      <a:endParaRPr lang="en-IN" dirty="0"/>
                    </a:p>
                  </a:txBody>
                  <a:tcPr anchor="ctr"/>
                </a:tc>
                <a:tc>
                  <a:txBody>
                    <a:bodyPr/>
                    <a:lstStyle/>
                    <a:p>
                      <a:pPr algn="ctr"/>
                      <a:r>
                        <a:rPr lang="en-US" dirty="0" smtClean="0"/>
                        <a:t>Lon(°E)</a:t>
                      </a:r>
                      <a:endParaRPr lang="en-IN" dirty="0"/>
                    </a:p>
                  </a:txBody>
                  <a:tcPr anchor="ctr"/>
                </a:tc>
                <a:tc>
                  <a:txBody>
                    <a:bodyPr/>
                    <a:lstStyle/>
                    <a:p>
                      <a:pPr algn="ctr"/>
                      <a:r>
                        <a:rPr lang="en-US" dirty="0" smtClean="0"/>
                        <a:t>Data provided to </a:t>
                      </a:r>
                      <a:r>
                        <a:rPr lang="en-US" dirty="0" err="1" smtClean="0"/>
                        <a:t>OceanSITES</a:t>
                      </a:r>
                      <a:endParaRPr lang="en-IN" dirty="0"/>
                    </a:p>
                  </a:txBody>
                  <a:tcPr anchor="ctr"/>
                </a:tc>
              </a:tr>
              <a:tr h="338799">
                <a:tc>
                  <a:txBody>
                    <a:bodyPr/>
                    <a:lstStyle/>
                    <a:p>
                      <a:pPr algn="l"/>
                      <a:r>
                        <a:rPr lang="en-US" dirty="0" smtClean="0"/>
                        <a:t>CM-EQCM3A-77E</a:t>
                      </a:r>
                      <a:endParaRPr lang="en-IN" dirty="0"/>
                    </a:p>
                  </a:txBody>
                  <a:tcPr anchor="ctr"/>
                </a:tc>
                <a:tc>
                  <a:txBody>
                    <a:bodyPr/>
                    <a:lstStyle/>
                    <a:p>
                      <a:pPr algn="ctr"/>
                      <a:r>
                        <a:rPr lang="en-US" dirty="0" smtClean="0"/>
                        <a:t>0.000</a:t>
                      </a:r>
                      <a:endParaRPr lang="en-IN" dirty="0"/>
                    </a:p>
                  </a:txBody>
                  <a:tcPr anchor="ctr"/>
                </a:tc>
                <a:tc>
                  <a:txBody>
                    <a:bodyPr/>
                    <a:lstStyle/>
                    <a:p>
                      <a:pPr algn="ctr"/>
                      <a:r>
                        <a:rPr lang="en-US" dirty="0" smtClean="0"/>
                        <a:t>77.000</a:t>
                      </a:r>
                      <a:endParaRPr lang="en-IN" dirty="0"/>
                    </a:p>
                  </a:txBody>
                  <a:tcPr anchor="ctr"/>
                </a:tc>
                <a:tc rowSpan="4">
                  <a:txBody>
                    <a:bodyPr/>
                    <a:lstStyle/>
                    <a:p>
                      <a:pPr algn="ctr"/>
                      <a:r>
                        <a:rPr lang="en-US" dirty="0" smtClean="0"/>
                        <a:t>Feb</a:t>
                      </a:r>
                      <a:r>
                        <a:rPr lang="en-US" baseline="0" dirty="0" smtClean="0"/>
                        <a:t> 2000 to </a:t>
                      </a:r>
                      <a:r>
                        <a:rPr lang="en-US" dirty="0" smtClean="0"/>
                        <a:t>Jan 2006</a:t>
                      </a:r>
                      <a:endParaRPr lang="en-IN" dirty="0"/>
                    </a:p>
                  </a:txBody>
                  <a:tcPr anchor="ctr"/>
                </a:tc>
              </a:tr>
              <a:tr h="401667">
                <a:tc>
                  <a:txBody>
                    <a:bodyPr/>
                    <a:lstStyle/>
                    <a:p>
                      <a:pPr algn="l"/>
                      <a:r>
                        <a:rPr lang="en-US" dirty="0" smtClean="0"/>
                        <a:t>CM-EQCM2-83E</a:t>
                      </a:r>
                      <a:endParaRPr lang="en-IN" dirty="0"/>
                    </a:p>
                  </a:txBody>
                  <a:tcPr anchor="ctr"/>
                </a:tc>
                <a:tc>
                  <a:txBody>
                    <a:bodyPr/>
                    <a:lstStyle/>
                    <a:p>
                      <a:pPr algn="ctr"/>
                      <a:r>
                        <a:rPr lang="en-US" dirty="0" smtClean="0"/>
                        <a:t>0.000</a:t>
                      </a:r>
                      <a:endParaRPr lang="en-IN" dirty="0"/>
                    </a:p>
                  </a:txBody>
                  <a:tcPr anchor="ctr"/>
                </a:tc>
                <a:tc>
                  <a:txBody>
                    <a:bodyPr/>
                    <a:lstStyle/>
                    <a:p>
                      <a:pPr algn="ctr"/>
                      <a:r>
                        <a:rPr lang="en-US" dirty="0" smtClean="0"/>
                        <a:t>83.000</a:t>
                      </a:r>
                      <a:endParaRPr lang="en-IN" dirty="0"/>
                    </a:p>
                  </a:txBody>
                  <a:tcPr anchor="ctr"/>
                </a:tc>
                <a:tc vMerge="1">
                  <a:txBody>
                    <a:bodyPr/>
                    <a:lstStyle/>
                    <a:p>
                      <a:pPr algn="ctr"/>
                      <a:endParaRPr lang="en-IN" dirty="0"/>
                    </a:p>
                  </a:txBody>
                  <a:tcPr anchor="ctr"/>
                </a:tc>
              </a:tr>
              <a:tr h="428628">
                <a:tc>
                  <a:txBody>
                    <a:bodyPr/>
                    <a:lstStyle/>
                    <a:p>
                      <a:pPr algn="l"/>
                      <a:r>
                        <a:rPr lang="en-US" dirty="0" smtClean="0"/>
                        <a:t>CM-EQCM1-93E</a:t>
                      </a:r>
                      <a:endParaRPr lang="en-IN" dirty="0"/>
                    </a:p>
                  </a:txBody>
                  <a:tcPr anchor="ctr"/>
                </a:tc>
                <a:tc>
                  <a:txBody>
                    <a:bodyPr/>
                    <a:lstStyle/>
                    <a:p>
                      <a:pPr algn="ctr"/>
                      <a:r>
                        <a:rPr lang="en-US" dirty="0" smtClean="0"/>
                        <a:t>0.000</a:t>
                      </a:r>
                      <a:endParaRPr lang="en-IN" dirty="0"/>
                    </a:p>
                  </a:txBody>
                  <a:tcPr anchor="ctr"/>
                </a:tc>
                <a:tc>
                  <a:txBody>
                    <a:bodyPr/>
                    <a:lstStyle/>
                    <a:p>
                      <a:pPr algn="ctr"/>
                      <a:r>
                        <a:rPr lang="en-US" dirty="0" smtClean="0"/>
                        <a:t>93.000</a:t>
                      </a:r>
                      <a:endParaRPr lang="en-IN" dirty="0"/>
                    </a:p>
                  </a:txBody>
                  <a:tcPr anchor="ctr"/>
                </a:tc>
                <a:tc vMerge="1">
                  <a:txBody>
                    <a:bodyPr/>
                    <a:lstStyle/>
                    <a:p>
                      <a:pPr algn="ctr"/>
                      <a:endParaRPr lang="en-IN" dirty="0"/>
                    </a:p>
                  </a:txBody>
                  <a:tcPr anchor="ctr"/>
                </a:tc>
              </a:tr>
              <a:tr h="357190">
                <a:tc>
                  <a:txBody>
                    <a:bodyPr/>
                    <a:lstStyle/>
                    <a:p>
                      <a:pPr algn="l"/>
                      <a:r>
                        <a:rPr lang="en-US" dirty="0" smtClean="0"/>
                        <a:t>CM-EQCM3-76E</a:t>
                      </a:r>
                      <a:endParaRPr lang="en-IN" dirty="0"/>
                    </a:p>
                  </a:txBody>
                  <a:tcPr anchor="ctr"/>
                </a:tc>
                <a:tc>
                  <a:txBody>
                    <a:bodyPr/>
                    <a:lstStyle/>
                    <a:p>
                      <a:pPr algn="ctr"/>
                      <a:r>
                        <a:rPr lang="en-US" dirty="0" smtClean="0"/>
                        <a:t>0.000</a:t>
                      </a:r>
                      <a:endParaRPr lang="en-IN" dirty="0"/>
                    </a:p>
                  </a:txBody>
                  <a:tcPr anchor="ctr"/>
                </a:tc>
                <a:tc>
                  <a:txBody>
                    <a:bodyPr/>
                    <a:lstStyle/>
                    <a:p>
                      <a:pPr algn="ctr"/>
                      <a:r>
                        <a:rPr lang="en-US" dirty="0" smtClean="0"/>
                        <a:t>76.000</a:t>
                      </a:r>
                      <a:endParaRPr lang="en-IN" dirty="0"/>
                    </a:p>
                  </a:txBody>
                  <a:tcPr anchor="ctr"/>
                </a:tc>
                <a:tc vMerge="1">
                  <a:txBody>
                    <a:bodyPr/>
                    <a:lstStyle/>
                    <a:p>
                      <a:pPr algn="ctr"/>
                      <a:endParaRPr lang="en-IN" dirty="0"/>
                    </a:p>
                  </a:txBody>
                  <a:tcPr anchor="ctr"/>
                </a:tc>
              </a:tr>
            </a:tbl>
          </a:graphicData>
        </a:graphic>
      </p:graphicFrame>
      <p:sp>
        <p:nvSpPr>
          <p:cNvPr id="5" name="TextBox 4"/>
          <p:cNvSpPr txBox="1"/>
          <p:nvPr/>
        </p:nvSpPr>
        <p:spPr>
          <a:xfrm>
            <a:off x="642910" y="4929198"/>
            <a:ext cx="6942926" cy="369332"/>
          </a:xfrm>
          <a:prstGeom prst="rect">
            <a:avLst/>
          </a:prstGeom>
          <a:noFill/>
        </p:spPr>
        <p:txBody>
          <a:bodyPr wrap="none" rtlCol="0">
            <a:spAutoFit/>
          </a:bodyPr>
          <a:lstStyle/>
          <a:p>
            <a:r>
              <a:rPr lang="en-US" dirty="0" smtClean="0"/>
              <a:t>** Presently Current meter data is available up to November 2009 </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6912768" cy="836712"/>
          </a:xfrm>
        </p:spPr>
        <p:txBody>
          <a:bodyPr>
            <a:normAutofit/>
          </a:bodyPr>
          <a:lstStyle/>
          <a:p>
            <a:pPr algn="ctr"/>
            <a:r>
              <a:rPr lang="en-US" sz="3200" dirty="0" smtClean="0"/>
              <a:t>Current Meter data and QC</a:t>
            </a:r>
            <a:endParaRPr lang="en-IN" sz="3200" dirty="0"/>
          </a:p>
        </p:txBody>
      </p:sp>
      <p:pic>
        <p:nvPicPr>
          <p:cNvPr id="1026" name="Picture 2" descr="I:\edserp_2ser.png"/>
          <p:cNvPicPr>
            <a:picLocks noGrp="1" noChangeAspect="1" noChangeArrowheads="1"/>
          </p:cNvPicPr>
          <p:nvPr>
            <p:ph idx="1"/>
          </p:nvPr>
        </p:nvPicPr>
        <p:blipFill>
          <a:blip r:embed="rId2" cstate="print"/>
          <a:srcRect/>
          <a:stretch>
            <a:fillRect/>
          </a:stretch>
        </p:blipFill>
        <p:spPr bwMode="auto">
          <a:xfrm>
            <a:off x="179512" y="2564904"/>
            <a:ext cx="8712968" cy="4104456"/>
          </a:xfrm>
          <a:prstGeom prst="rect">
            <a:avLst/>
          </a:prstGeom>
          <a:noFill/>
        </p:spPr>
      </p:pic>
      <p:sp>
        <p:nvSpPr>
          <p:cNvPr id="5" name="TextBox 4"/>
          <p:cNvSpPr txBox="1"/>
          <p:nvPr/>
        </p:nvSpPr>
        <p:spPr>
          <a:xfrm>
            <a:off x="0" y="836712"/>
            <a:ext cx="8676456" cy="1908215"/>
          </a:xfrm>
          <a:prstGeom prst="rect">
            <a:avLst/>
          </a:prstGeom>
          <a:noFill/>
        </p:spPr>
        <p:txBody>
          <a:bodyPr wrap="square" rtlCol="0">
            <a:spAutoFit/>
          </a:bodyPr>
          <a:lstStyle/>
          <a:p>
            <a:pPr marL="457200" indent="-457200">
              <a:buFont typeface="+mj-lt"/>
              <a:buAutoNum type="arabicPeriod"/>
            </a:pPr>
            <a:r>
              <a:rPr lang="en-US" sz="2000" dirty="0" smtClean="0"/>
              <a:t>Quality Control of Current Meter data was tested with EDSERPLO package provided by BODC UK.  </a:t>
            </a:r>
          </a:p>
          <a:p>
            <a:pPr marL="457200" indent="-457200">
              <a:buFont typeface="+mj-lt"/>
              <a:buAutoNum type="arabicPeriod"/>
            </a:pPr>
            <a:endParaRPr lang="en-US" sz="2000" dirty="0" smtClean="0"/>
          </a:p>
          <a:p>
            <a:pPr marL="457200" indent="-457200">
              <a:buFont typeface="+mj-lt"/>
              <a:buAutoNum type="arabicPeriod"/>
            </a:pPr>
            <a:r>
              <a:rPr lang="en-US" sz="2000" dirty="0" smtClean="0"/>
              <a:t>It was modified to suit the INCOIS data base schemas and now synchronization with data base is in progress</a:t>
            </a:r>
          </a:p>
          <a:p>
            <a:pPr marL="342900" indent="-342900">
              <a:buFont typeface="+mj-lt"/>
              <a:buAutoNum type="arabicPeriod"/>
            </a:pPr>
            <a:endParaRPr lang="en-IN"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idx="4294967295"/>
          </p:nvPr>
        </p:nvSpPr>
        <p:spPr>
          <a:xfrm>
            <a:off x="457200" y="228600"/>
            <a:ext cx="8382000" cy="1143000"/>
          </a:xfrm>
        </p:spPr>
        <p:txBody>
          <a:bodyPr/>
          <a:lstStyle/>
          <a:p>
            <a:pPr eaLnBrk="1" hangingPunct="1">
              <a:defRPr/>
            </a:pPr>
            <a:r>
              <a:rPr lang="en-US" sz="3600" dirty="0" smtClean="0">
                <a:solidFill>
                  <a:srgbClr val="FBF616"/>
                </a:solidFill>
              </a:rPr>
              <a:t>Ocean Observing Systems – In-situ</a:t>
            </a:r>
            <a:endParaRPr lang="en-US" sz="4000" dirty="0" smtClean="0">
              <a:solidFill>
                <a:srgbClr val="FBF616"/>
              </a:solidFill>
            </a:endParaRPr>
          </a:p>
        </p:txBody>
      </p:sp>
      <p:graphicFrame>
        <p:nvGraphicFramePr>
          <p:cNvPr id="1026" name="Object 3"/>
          <p:cNvGraphicFramePr>
            <a:graphicFrameLocks noChangeAspect="1"/>
          </p:cNvGraphicFramePr>
          <p:nvPr>
            <p:ph idx="4294967295"/>
          </p:nvPr>
        </p:nvGraphicFramePr>
        <p:xfrm>
          <a:off x="6859588" y="2354263"/>
          <a:ext cx="1979612" cy="1303337"/>
        </p:xfrm>
        <a:graphic>
          <a:graphicData uri="http://schemas.openxmlformats.org/presentationml/2006/ole">
            <p:oleObj spid="_x0000_s67586" name="Image Document" r:id="rId4" imgW="5825706" imgH="3393057" progId="">
              <p:embed/>
            </p:oleObj>
          </a:graphicData>
        </a:graphic>
      </p:graphicFrame>
      <p:graphicFrame>
        <p:nvGraphicFramePr>
          <p:cNvPr id="1027" name="Object 4"/>
          <p:cNvGraphicFramePr>
            <a:graphicFrameLocks noChangeAspect="1"/>
          </p:cNvGraphicFramePr>
          <p:nvPr/>
        </p:nvGraphicFramePr>
        <p:xfrm>
          <a:off x="3163888" y="2438400"/>
          <a:ext cx="1325562" cy="1524000"/>
        </p:xfrm>
        <a:graphic>
          <a:graphicData uri="http://schemas.openxmlformats.org/presentationml/2006/ole">
            <p:oleObj spid="_x0000_s67587" name="Bitmap Image" r:id="rId5" imgW="1523810" imgH="1752381" progId="PBrush">
              <p:embed/>
            </p:oleObj>
          </a:graphicData>
        </a:graphic>
      </p:graphicFrame>
      <p:pic>
        <p:nvPicPr>
          <p:cNvPr id="1029" name="Picture 5" descr="The Wavescan buoy"/>
          <p:cNvPicPr>
            <a:picLocks noChangeAspect="1" noChangeArrowheads="1"/>
          </p:cNvPicPr>
          <p:nvPr/>
        </p:nvPicPr>
        <p:blipFill>
          <a:blip r:embed="rId6"/>
          <a:srcRect/>
          <a:stretch>
            <a:fillRect/>
          </a:stretch>
        </p:blipFill>
        <p:spPr bwMode="auto">
          <a:xfrm>
            <a:off x="1871663" y="2438400"/>
            <a:ext cx="1020762" cy="1524000"/>
          </a:xfrm>
          <a:prstGeom prst="rect">
            <a:avLst/>
          </a:prstGeom>
          <a:noFill/>
          <a:ln w="9525">
            <a:noFill/>
            <a:miter lim="800000"/>
            <a:headEnd/>
            <a:tailEnd/>
          </a:ln>
        </p:spPr>
      </p:pic>
      <p:pic>
        <p:nvPicPr>
          <p:cNvPr id="1030" name="Picture 6" descr="c491103"/>
          <p:cNvPicPr>
            <a:picLocks noChangeAspect="1" noChangeArrowheads="1"/>
          </p:cNvPicPr>
          <p:nvPr/>
        </p:nvPicPr>
        <p:blipFill>
          <a:blip r:embed="rId7"/>
          <a:srcRect/>
          <a:stretch>
            <a:fillRect/>
          </a:stretch>
        </p:blipFill>
        <p:spPr bwMode="auto">
          <a:xfrm>
            <a:off x="381000" y="2438400"/>
            <a:ext cx="1219200" cy="1524000"/>
          </a:xfrm>
          <a:prstGeom prst="rect">
            <a:avLst/>
          </a:prstGeom>
          <a:noFill/>
          <a:ln w="9525">
            <a:noFill/>
            <a:miter lim="800000"/>
            <a:headEnd/>
            <a:tailEnd/>
          </a:ln>
        </p:spPr>
      </p:pic>
      <p:pic>
        <p:nvPicPr>
          <p:cNvPr id="1031" name="Picture 7" descr="Image27.gif (44312 bytes)"/>
          <p:cNvPicPr>
            <a:picLocks noChangeAspect="1" noChangeArrowheads="1"/>
          </p:cNvPicPr>
          <p:nvPr/>
        </p:nvPicPr>
        <p:blipFill>
          <a:blip r:embed="rId8"/>
          <a:srcRect l="32001" t="10620" r="16000" b="10620"/>
          <a:stretch>
            <a:fillRect/>
          </a:stretch>
        </p:blipFill>
        <p:spPr bwMode="auto">
          <a:xfrm>
            <a:off x="920750" y="5105400"/>
            <a:ext cx="635000" cy="1447800"/>
          </a:xfrm>
          <a:prstGeom prst="rect">
            <a:avLst/>
          </a:prstGeom>
          <a:noFill/>
          <a:ln w="9525">
            <a:noFill/>
            <a:miter lim="800000"/>
            <a:headEnd/>
            <a:tailEnd/>
          </a:ln>
        </p:spPr>
      </p:pic>
      <p:sp>
        <p:nvSpPr>
          <p:cNvPr id="1032" name="Text Box 8"/>
          <p:cNvSpPr txBox="1">
            <a:spLocks noChangeArrowheads="1"/>
          </p:cNvSpPr>
          <p:nvPr/>
        </p:nvSpPr>
        <p:spPr bwMode="auto">
          <a:xfrm>
            <a:off x="228600" y="2057400"/>
            <a:ext cx="1554163" cy="274638"/>
          </a:xfrm>
          <a:prstGeom prst="rect">
            <a:avLst/>
          </a:prstGeom>
          <a:noFill/>
          <a:ln w="9525">
            <a:noFill/>
            <a:miter lim="800000"/>
            <a:headEnd/>
            <a:tailEnd/>
          </a:ln>
        </p:spPr>
        <p:txBody>
          <a:bodyPr>
            <a:spAutoFit/>
          </a:bodyPr>
          <a:lstStyle/>
          <a:p>
            <a:pPr algn="ctr"/>
            <a:r>
              <a:rPr lang="en-US" sz="1200" b="1" dirty="0">
                <a:latin typeface="Arial" pitchFamily="34" charset="0"/>
                <a:cs typeface="Arial" pitchFamily="34" charset="0"/>
              </a:rPr>
              <a:t>Argo Floats</a:t>
            </a:r>
          </a:p>
        </p:txBody>
      </p:sp>
      <p:sp>
        <p:nvSpPr>
          <p:cNvPr id="1033" name="Text Box 9"/>
          <p:cNvSpPr txBox="1">
            <a:spLocks noChangeArrowheads="1"/>
          </p:cNvSpPr>
          <p:nvPr/>
        </p:nvSpPr>
        <p:spPr bwMode="auto">
          <a:xfrm>
            <a:off x="1600200" y="2057400"/>
            <a:ext cx="1604963" cy="274638"/>
          </a:xfrm>
          <a:prstGeom prst="rect">
            <a:avLst/>
          </a:prstGeom>
          <a:noFill/>
          <a:ln w="9525">
            <a:noFill/>
            <a:miter lim="800000"/>
            <a:headEnd/>
            <a:tailEnd/>
          </a:ln>
        </p:spPr>
        <p:txBody>
          <a:bodyPr>
            <a:spAutoFit/>
          </a:bodyPr>
          <a:lstStyle/>
          <a:p>
            <a:pPr algn="ctr"/>
            <a:r>
              <a:rPr lang="en-US" sz="1200" b="1" dirty="0">
                <a:latin typeface="Arial" pitchFamily="34" charset="0"/>
                <a:cs typeface="Arial" pitchFamily="34" charset="0"/>
              </a:rPr>
              <a:t>Moored Buoys</a:t>
            </a:r>
          </a:p>
        </p:txBody>
      </p:sp>
      <p:sp>
        <p:nvSpPr>
          <p:cNvPr id="1034" name="Text Box 10"/>
          <p:cNvSpPr txBox="1">
            <a:spLocks noChangeArrowheads="1"/>
          </p:cNvSpPr>
          <p:nvPr/>
        </p:nvSpPr>
        <p:spPr bwMode="auto">
          <a:xfrm>
            <a:off x="3200400" y="2057400"/>
            <a:ext cx="1235075" cy="274638"/>
          </a:xfrm>
          <a:prstGeom prst="rect">
            <a:avLst/>
          </a:prstGeom>
          <a:noFill/>
          <a:ln w="9525">
            <a:noFill/>
            <a:miter lim="800000"/>
            <a:headEnd/>
            <a:tailEnd/>
          </a:ln>
        </p:spPr>
        <p:txBody>
          <a:bodyPr wrap="none">
            <a:spAutoFit/>
          </a:bodyPr>
          <a:lstStyle/>
          <a:p>
            <a:pPr algn="ctr"/>
            <a:r>
              <a:rPr lang="en-US" sz="1200" b="1" dirty="0">
                <a:latin typeface="Arial" pitchFamily="34" charset="0"/>
                <a:cs typeface="Arial" pitchFamily="34" charset="0"/>
              </a:rPr>
              <a:t>Drifting Buoys</a:t>
            </a:r>
          </a:p>
        </p:txBody>
      </p:sp>
      <p:sp>
        <p:nvSpPr>
          <p:cNvPr id="1035" name="Text Box 11"/>
          <p:cNvSpPr txBox="1">
            <a:spLocks noChangeArrowheads="1"/>
          </p:cNvSpPr>
          <p:nvPr/>
        </p:nvSpPr>
        <p:spPr bwMode="auto">
          <a:xfrm>
            <a:off x="844550" y="4648200"/>
            <a:ext cx="742950" cy="457200"/>
          </a:xfrm>
          <a:prstGeom prst="rect">
            <a:avLst/>
          </a:prstGeom>
          <a:noFill/>
          <a:ln w="9525">
            <a:noFill/>
            <a:miter lim="800000"/>
            <a:headEnd/>
            <a:tailEnd/>
          </a:ln>
        </p:spPr>
        <p:txBody>
          <a:bodyPr wrap="none">
            <a:spAutoFit/>
          </a:bodyPr>
          <a:lstStyle/>
          <a:p>
            <a:pPr algn="ctr"/>
            <a:r>
              <a:rPr lang="en-US" sz="1200" b="1" dirty="0">
                <a:latin typeface="Arial" pitchFamily="34" charset="0"/>
                <a:cs typeface="Arial" pitchFamily="34" charset="0"/>
              </a:rPr>
              <a:t>Tide</a:t>
            </a:r>
          </a:p>
          <a:p>
            <a:pPr algn="ctr"/>
            <a:r>
              <a:rPr lang="en-US" sz="1200" b="1" dirty="0">
                <a:latin typeface="Arial" pitchFamily="34" charset="0"/>
                <a:cs typeface="Arial" pitchFamily="34" charset="0"/>
              </a:rPr>
              <a:t>Gauges</a:t>
            </a:r>
          </a:p>
        </p:txBody>
      </p:sp>
      <p:pic>
        <p:nvPicPr>
          <p:cNvPr id="1036" name="Picture 12" descr="xbtprob3"/>
          <p:cNvPicPr>
            <a:picLocks noChangeAspect="1" noChangeArrowheads="1"/>
          </p:cNvPicPr>
          <p:nvPr/>
        </p:nvPicPr>
        <p:blipFill>
          <a:blip r:embed="rId9"/>
          <a:srcRect/>
          <a:stretch>
            <a:fillRect/>
          </a:stretch>
        </p:blipFill>
        <p:spPr bwMode="auto">
          <a:xfrm>
            <a:off x="4760913" y="2438400"/>
            <a:ext cx="790575" cy="1524000"/>
          </a:xfrm>
          <a:prstGeom prst="rect">
            <a:avLst/>
          </a:prstGeom>
          <a:noFill/>
          <a:ln w="9525">
            <a:noFill/>
            <a:miter lim="800000"/>
            <a:headEnd/>
            <a:tailEnd/>
          </a:ln>
        </p:spPr>
      </p:pic>
      <p:pic>
        <p:nvPicPr>
          <p:cNvPr id="1037" name="Picture 13" descr="rcm7"/>
          <p:cNvPicPr>
            <a:picLocks noChangeAspect="1" noChangeArrowheads="1"/>
          </p:cNvPicPr>
          <p:nvPr/>
        </p:nvPicPr>
        <p:blipFill>
          <a:blip r:embed="rId10" cstate="print"/>
          <a:srcRect/>
          <a:stretch>
            <a:fillRect/>
          </a:stretch>
        </p:blipFill>
        <p:spPr bwMode="auto">
          <a:xfrm>
            <a:off x="5715000" y="2590800"/>
            <a:ext cx="990600" cy="928688"/>
          </a:xfrm>
          <a:prstGeom prst="rect">
            <a:avLst/>
          </a:prstGeom>
          <a:noFill/>
          <a:ln w="9525">
            <a:noFill/>
            <a:miter lim="800000"/>
            <a:headEnd/>
            <a:tailEnd/>
          </a:ln>
        </p:spPr>
      </p:pic>
      <p:sp>
        <p:nvSpPr>
          <p:cNvPr id="1038" name="Text Box 14"/>
          <p:cNvSpPr txBox="1">
            <a:spLocks noChangeArrowheads="1"/>
          </p:cNvSpPr>
          <p:nvPr/>
        </p:nvSpPr>
        <p:spPr bwMode="auto">
          <a:xfrm>
            <a:off x="4921250" y="2057400"/>
            <a:ext cx="488950" cy="274638"/>
          </a:xfrm>
          <a:prstGeom prst="rect">
            <a:avLst/>
          </a:prstGeom>
          <a:noFill/>
          <a:ln w="9525">
            <a:noFill/>
            <a:miter lim="800000"/>
            <a:headEnd/>
            <a:tailEnd/>
          </a:ln>
        </p:spPr>
        <p:txBody>
          <a:bodyPr wrap="none">
            <a:spAutoFit/>
          </a:bodyPr>
          <a:lstStyle/>
          <a:p>
            <a:pPr algn="ctr"/>
            <a:r>
              <a:rPr lang="en-US" sz="1200" b="1" dirty="0">
                <a:latin typeface="Arial" pitchFamily="34" charset="0"/>
                <a:cs typeface="Arial" pitchFamily="34" charset="0"/>
              </a:rPr>
              <a:t>XBT</a:t>
            </a:r>
          </a:p>
        </p:txBody>
      </p:sp>
      <p:sp>
        <p:nvSpPr>
          <p:cNvPr id="1039" name="Text Box 15"/>
          <p:cNvSpPr txBox="1">
            <a:spLocks noChangeArrowheads="1"/>
          </p:cNvSpPr>
          <p:nvPr/>
        </p:nvSpPr>
        <p:spPr bwMode="auto">
          <a:xfrm>
            <a:off x="5486400" y="2057400"/>
            <a:ext cx="1181100" cy="457200"/>
          </a:xfrm>
          <a:prstGeom prst="rect">
            <a:avLst/>
          </a:prstGeom>
          <a:noFill/>
          <a:ln w="9525">
            <a:noFill/>
            <a:miter lim="800000"/>
            <a:headEnd/>
            <a:tailEnd/>
          </a:ln>
        </p:spPr>
        <p:txBody>
          <a:bodyPr wrap="none">
            <a:spAutoFit/>
          </a:bodyPr>
          <a:lstStyle/>
          <a:p>
            <a:pPr algn="ctr"/>
            <a:r>
              <a:rPr lang="en-US" sz="1200" b="1" dirty="0">
                <a:latin typeface="Arial" pitchFamily="34" charset="0"/>
                <a:cs typeface="Arial" pitchFamily="34" charset="0"/>
              </a:rPr>
              <a:t>Current Meter</a:t>
            </a:r>
          </a:p>
          <a:p>
            <a:pPr algn="ctr"/>
            <a:r>
              <a:rPr lang="en-US" sz="1200" b="1" dirty="0">
                <a:latin typeface="Arial" pitchFamily="34" charset="0"/>
                <a:cs typeface="Arial" pitchFamily="34" charset="0"/>
              </a:rPr>
              <a:t>Arrays</a:t>
            </a:r>
          </a:p>
        </p:txBody>
      </p:sp>
      <p:sp>
        <p:nvSpPr>
          <p:cNvPr id="1040" name="Text Box 16"/>
          <p:cNvSpPr txBox="1">
            <a:spLocks noChangeArrowheads="1"/>
          </p:cNvSpPr>
          <p:nvPr/>
        </p:nvSpPr>
        <p:spPr bwMode="auto">
          <a:xfrm>
            <a:off x="7162800" y="2057400"/>
            <a:ext cx="1722438" cy="274638"/>
          </a:xfrm>
          <a:prstGeom prst="rect">
            <a:avLst/>
          </a:prstGeom>
          <a:noFill/>
          <a:ln w="9525">
            <a:noFill/>
            <a:miter lim="800000"/>
            <a:headEnd/>
            <a:tailEnd/>
          </a:ln>
        </p:spPr>
        <p:txBody>
          <a:bodyPr>
            <a:spAutoFit/>
          </a:bodyPr>
          <a:lstStyle/>
          <a:p>
            <a:pPr algn="ctr"/>
            <a:r>
              <a:rPr lang="en-US" sz="1200" b="1" dirty="0">
                <a:latin typeface="Arial" pitchFamily="34" charset="0"/>
                <a:cs typeface="Arial" pitchFamily="34" charset="0"/>
              </a:rPr>
              <a:t>Research  Vessels</a:t>
            </a:r>
          </a:p>
        </p:txBody>
      </p:sp>
      <p:sp>
        <p:nvSpPr>
          <p:cNvPr id="1041" name="Text Box 17"/>
          <p:cNvSpPr txBox="1">
            <a:spLocks noChangeArrowheads="1"/>
          </p:cNvSpPr>
          <p:nvPr/>
        </p:nvSpPr>
        <p:spPr bwMode="auto">
          <a:xfrm>
            <a:off x="3352800" y="4038600"/>
            <a:ext cx="881063" cy="244475"/>
          </a:xfrm>
          <a:prstGeom prst="rect">
            <a:avLst/>
          </a:prstGeom>
          <a:noFill/>
          <a:ln w="9525">
            <a:noFill/>
            <a:miter lim="800000"/>
            <a:headEnd/>
            <a:tailEnd/>
          </a:ln>
        </p:spPr>
        <p:txBody>
          <a:bodyPr wrap="none">
            <a:spAutoFit/>
          </a:bodyPr>
          <a:lstStyle/>
          <a:p>
            <a:r>
              <a:rPr lang="en-US" sz="1000" dirty="0">
                <a:latin typeface="Arial" pitchFamily="34" charset="0"/>
                <a:cs typeface="Arial" pitchFamily="34" charset="0"/>
              </a:rPr>
              <a:t>NIO/INCOIS</a:t>
            </a:r>
          </a:p>
        </p:txBody>
      </p:sp>
      <p:sp>
        <p:nvSpPr>
          <p:cNvPr id="1042" name="Text Box 18"/>
          <p:cNvSpPr txBox="1">
            <a:spLocks noChangeArrowheads="1"/>
          </p:cNvSpPr>
          <p:nvPr/>
        </p:nvSpPr>
        <p:spPr bwMode="auto">
          <a:xfrm>
            <a:off x="2133600" y="4038600"/>
            <a:ext cx="487363" cy="244475"/>
          </a:xfrm>
          <a:prstGeom prst="rect">
            <a:avLst/>
          </a:prstGeom>
          <a:noFill/>
          <a:ln w="9525">
            <a:noFill/>
            <a:miter lim="800000"/>
            <a:headEnd/>
            <a:tailEnd/>
          </a:ln>
        </p:spPr>
        <p:txBody>
          <a:bodyPr wrap="none">
            <a:spAutoFit/>
          </a:bodyPr>
          <a:lstStyle/>
          <a:p>
            <a:r>
              <a:rPr lang="en-US" sz="1000" dirty="0">
                <a:latin typeface="Arial" pitchFamily="34" charset="0"/>
                <a:cs typeface="Arial" pitchFamily="34" charset="0"/>
              </a:rPr>
              <a:t>NIOT</a:t>
            </a:r>
          </a:p>
        </p:txBody>
      </p:sp>
      <p:sp>
        <p:nvSpPr>
          <p:cNvPr id="1043" name="Text Box 19"/>
          <p:cNvSpPr txBox="1">
            <a:spLocks noChangeArrowheads="1"/>
          </p:cNvSpPr>
          <p:nvPr/>
        </p:nvSpPr>
        <p:spPr bwMode="auto">
          <a:xfrm>
            <a:off x="746125" y="4038600"/>
            <a:ext cx="625475" cy="246063"/>
          </a:xfrm>
          <a:prstGeom prst="rect">
            <a:avLst/>
          </a:prstGeom>
          <a:noFill/>
          <a:ln w="9525">
            <a:noFill/>
            <a:miter lim="800000"/>
            <a:headEnd/>
            <a:tailEnd/>
          </a:ln>
        </p:spPr>
        <p:txBody>
          <a:bodyPr wrap="none">
            <a:spAutoFit/>
          </a:bodyPr>
          <a:lstStyle/>
          <a:p>
            <a:r>
              <a:rPr lang="en-US" sz="1000" dirty="0">
                <a:latin typeface="Arial" pitchFamily="34" charset="0"/>
                <a:cs typeface="Arial" pitchFamily="34" charset="0"/>
              </a:rPr>
              <a:t>INCOIS</a:t>
            </a:r>
          </a:p>
        </p:txBody>
      </p:sp>
      <p:sp>
        <p:nvSpPr>
          <p:cNvPr id="1044" name="Text Box 20"/>
          <p:cNvSpPr txBox="1">
            <a:spLocks noChangeArrowheads="1"/>
          </p:cNvSpPr>
          <p:nvPr/>
        </p:nvSpPr>
        <p:spPr bwMode="auto">
          <a:xfrm>
            <a:off x="4724400" y="4038600"/>
            <a:ext cx="881063" cy="244475"/>
          </a:xfrm>
          <a:prstGeom prst="rect">
            <a:avLst/>
          </a:prstGeom>
          <a:noFill/>
          <a:ln w="9525">
            <a:noFill/>
            <a:miter lim="800000"/>
            <a:headEnd/>
            <a:tailEnd/>
          </a:ln>
        </p:spPr>
        <p:txBody>
          <a:bodyPr wrap="none">
            <a:spAutoFit/>
          </a:bodyPr>
          <a:lstStyle/>
          <a:p>
            <a:r>
              <a:rPr lang="en-US" sz="1000" dirty="0">
                <a:latin typeface="Arial" pitchFamily="34" charset="0"/>
                <a:cs typeface="Arial" pitchFamily="34" charset="0"/>
              </a:rPr>
              <a:t>NIO/INCOIS</a:t>
            </a:r>
          </a:p>
        </p:txBody>
      </p:sp>
      <p:sp>
        <p:nvSpPr>
          <p:cNvPr id="1045" name="Text Box 21"/>
          <p:cNvSpPr txBox="1">
            <a:spLocks noChangeArrowheads="1"/>
          </p:cNvSpPr>
          <p:nvPr/>
        </p:nvSpPr>
        <p:spPr bwMode="auto">
          <a:xfrm>
            <a:off x="5867400" y="4038600"/>
            <a:ext cx="881063" cy="244475"/>
          </a:xfrm>
          <a:prstGeom prst="rect">
            <a:avLst/>
          </a:prstGeom>
          <a:noFill/>
          <a:ln w="9525">
            <a:noFill/>
            <a:miter lim="800000"/>
            <a:headEnd/>
            <a:tailEnd/>
          </a:ln>
        </p:spPr>
        <p:txBody>
          <a:bodyPr wrap="none">
            <a:spAutoFit/>
          </a:bodyPr>
          <a:lstStyle/>
          <a:p>
            <a:r>
              <a:rPr lang="en-US" sz="1000" dirty="0">
                <a:latin typeface="Arial" pitchFamily="34" charset="0"/>
                <a:cs typeface="Arial" pitchFamily="34" charset="0"/>
              </a:rPr>
              <a:t>NIO/INCOIS</a:t>
            </a:r>
          </a:p>
        </p:txBody>
      </p:sp>
      <p:sp>
        <p:nvSpPr>
          <p:cNvPr id="1046" name="Text Box 22"/>
          <p:cNvSpPr txBox="1">
            <a:spLocks noChangeArrowheads="1"/>
          </p:cNvSpPr>
          <p:nvPr/>
        </p:nvSpPr>
        <p:spPr bwMode="auto">
          <a:xfrm>
            <a:off x="7239000" y="3962400"/>
            <a:ext cx="1473200" cy="246063"/>
          </a:xfrm>
          <a:prstGeom prst="rect">
            <a:avLst/>
          </a:prstGeom>
          <a:noFill/>
          <a:ln w="9525">
            <a:noFill/>
            <a:miter lim="800000"/>
            <a:headEnd/>
            <a:tailEnd/>
          </a:ln>
        </p:spPr>
        <p:txBody>
          <a:bodyPr wrap="none">
            <a:spAutoFit/>
          </a:bodyPr>
          <a:lstStyle/>
          <a:p>
            <a:r>
              <a:rPr lang="en-US" sz="1000" dirty="0">
                <a:latin typeface="Arial" pitchFamily="34" charset="0"/>
                <a:cs typeface="Arial" pitchFamily="34" charset="0"/>
              </a:rPr>
              <a:t>NIOT/NCAOR/CMLRE</a:t>
            </a:r>
          </a:p>
        </p:txBody>
      </p:sp>
      <p:sp>
        <p:nvSpPr>
          <p:cNvPr id="1047" name="Text Box 23"/>
          <p:cNvSpPr txBox="1">
            <a:spLocks noChangeArrowheads="1"/>
          </p:cNvSpPr>
          <p:nvPr/>
        </p:nvSpPr>
        <p:spPr bwMode="auto">
          <a:xfrm>
            <a:off x="838200" y="6613525"/>
            <a:ext cx="739775" cy="244475"/>
          </a:xfrm>
          <a:prstGeom prst="rect">
            <a:avLst/>
          </a:prstGeom>
          <a:noFill/>
          <a:ln w="9525">
            <a:noFill/>
            <a:miter lim="800000"/>
            <a:headEnd/>
            <a:tailEnd/>
          </a:ln>
        </p:spPr>
        <p:txBody>
          <a:bodyPr wrap="none">
            <a:spAutoFit/>
          </a:bodyPr>
          <a:lstStyle/>
          <a:p>
            <a:r>
              <a:rPr lang="en-US" sz="1000" dirty="0">
                <a:latin typeface="Arial" pitchFamily="34" charset="0"/>
                <a:cs typeface="Arial" pitchFamily="34" charset="0"/>
              </a:rPr>
              <a:t>SOI/NIOT</a:t>
            </a:r>
          </a:p>
        </p:txBody>
      </p:sp>
      <p:pic>
        <p:nvPicPr>
          <p:cNvPr id="1048" name="Picture 24" descr="Picture1"/>
          <p:cNvPicPr>
            <a:picLocks noChangeAspect="1" noChangeArrowheads="1"/>
          </p:cNvPicPr>
          <p:nvPr/>
        </p:nvPicPr>
        <p:blipFill>
          <a:blip r:embed="rId11"/>
          <a:srcRect l="9218" r="3381"/>
          <a:stretch>
            <a:fillRect/>
          </a:stretch>
        </p:blipFill>
        <p:spPr bwMode="auto">
          <a:xfrm>
            <a:off x="1911350" y="5105400"/>
            <a:ext cx="1335088" cy="1371600"/>
          </a:xfrm>
          <a:prstGeom prst="rect">
            <a:avLst/>
          </a:prstGeom>
          <a:noFill/>
          <a:ln w="12700">
            <a:solidFill>
              <a:srgbClr val="000000"/>
            </a:solidFill>
            <a:miter lim="800000"/>
            <a:headEnd/>
            <a:tailEnd/>
          </a:ln>
        </p:spPr>
      </p:pic>
      <p:sp>
        <p:nvSpPr>
          <p:cNvPr id="1049" name="Text Box 25"/>
          <p:cNvSpPr txBox="1">
            <a:spLocks noChangeArrowheads="1"/>
          </p:cNvSpPr>
          <p:nvPr/>
        </p:nvSpPr>
        <p:spPr bwMode="auto">
          <a:xfrm>
            <a:off x="1911350" y="4648200"/>
            <a:ext cx="1319213" cy="457200"/>
          </a:xfrm>
          <a:prstGeom prst="rect">
            <a:avLst/>
          </a:prstGeom>
          <a:noFill/>
          <a:ln w="9525">
            <a:noFill/>
            <a:miter lim="800000"/>
            <a:headEnd/>
            <a:tailEnd/>
          </a:ln>
        </p:spPr>
        <p:txBody>
          <a:bodyPr wrap="none">
            <a:spAutoFit/>
          </a:bodyPr>
          <a:lstStyle/>
          <a:p>
            <a:pPr algn="ctr"/>
            <a:r>
              <a:rPr lang="en-US" sz="1200" b="1" dirty="0">
                <a:latin typeface="Arial" pitchFamily="34" charset="0"/>
                <a:cs typeface="Arial" pitchFamily="34" charset="0"/>
              </a:rPr>
              <a:t>Deep Ocean </a:t>
            </a:r>
          </a:p>
          <a:p>
            <a:pPr algn="ctr"/>
            <a:r>
              <a:rPr lang="en-US" sz="1200" b="1" dirty="0">
                <a:latin typeface="Arial" pitchFamily="34" charset="0"/>
                <a:cs typeface="Arial" pitchFamily="34" charset="0"/>
              </a:rPr>
              <a:t>Tsunami Buoys</a:t>
            </a:r>
          </a:p>
        </p:txBody>
      </p:sp>
      <p:pic>
        <p:nvPicPr>
          <p:cNvPr id="1050" name="Picture 26"/>
          <p:cNvPicPr>
            <a:picLocks noChangeAspect="1" noChangeArrowheads="1"/>
          </p:cNvPicPr>
          <p:nvPr/>
        </p:nvPicPr>
        <p:blipFill>
          <a:blip r:embed="rId12"/>
          <a:srcRect/>
          <a:stretch>
            <a:fillRect/>
          </a:stretch>
        </p:blipFill>
        <p:spPr bwMode="auto">
          <a:xfrm>
            <a:off x="3435350" y="5105400"/>
            <a:ext cx="1219200" cy="1414463"/>
          </a:xfrm>
          <a:prstGeom prst="rect">
            <a:avLst/>
          </a:prstGeom>
          <a:noFill/>
          <a:ln w="9525">
            <a:noFill/>
            <a:miter lim="800000"/>
            <a:headEnd/>
            <a:tailEnd/>
          </a:ln>
        </p:spPr>
      </p:pic>
      <p:sp>
        <p:nvSpPr>
          <p:cNvPr id="1051" name="Text Box 27"/>
          <p:cNvSpPr txBox="1">
            <a:spLocks noChangeArrowheads="1"/>
          </p:cNvSpPr>
          <p:nvPr/>
        </p:nvSpPr>
        <p:spPr bwMode="auto">
          <a:xfrm>
            <a:off x="3692525" y="4648200"/>
            <a:ext cx="776288" cy="457200"/>
          </a:xfrm>
          <a:prstGeom prst="rect">
            <a:avLst/>
          </a:prstGeom>
          <a:noFill/>
          <a:ln w="9525">
            <a:noFill/>
            <a:miter lim="800000"/>
            <a:headEnd/>
            <a:tailEnd/>
          </a:ln>
        </p:spPr>
        <p:txBody>
          <a:bodyPr wrap="none">
            <a:spAutoFit/>
          </a:bodyPr>
          <a:lstStyle/>
          <a:p>
            <a:pPr algn="ctr"/>
            <a:r>
              <a:rPr lang="en-US" sz="1200" b="1" dirty="0">
                <a:latin typeface="Arial" pitchFamily="34" charset="0"/>
                <a:cs typeface="Arial" pitchFamily="34" charset="0"/>
              </a:rPr>
              <a:t>Coastal </a:t>
            </a:r>
          </a:p>
          <a:p>
            <a:pPr algn="ctr"/>
            <a:r>
              <a:rPr lang="en-US" sz="1200" b="1" dirty="0">
                <a:latin typeface="Arial" pitchFamily="34" charset="0"/>
                <a:cs typeface="Arial" pitchFamily="34" charset="0"/>
              </a:rPr>
              <a:t>Radars</a:t>
            </a:r>
          </a:p>
        </p:txBody>
      </p:sp>
      <p:sp>
        <p:nvSpPr>
          <p:cNvPr id="1052" name="Text Box 67"/>
          <p:cNvSpPr txBox="1">
            <a:spLocks noChangeArrowheads="1"/>
          </p:cNvSpPr>
          <p:nvPr/>
        </p:nvSpPr>
        <p:spPr bwMode="auto">
          <a:xfrm>
            <a:off x="2205038" y="6613525"/>
            <a:ext cx="487362" cy="244475"/>
          </a:xfrm>
          <a:prstGeom prst="rect">
            <a:avLst/>
          </a:prstGeom>
          <a:noFill/>
          <a:ln w="9525">
            <a:noFill/>
            <a:miter lim="800000"/>
            <a:headEnd/>
            <a:tailEnd/>
          </a:ln>
        </p:spPr>
        <p:txBody>
          <a:bodyPr wrap="none">
            <a:spAutoFit/>
          </a:bodyPr>
          <a:lstStyle/>
          <a:p>
            <a:r>
              <a:rPr lang="en-US" sz="1000" dirty="0">
                <a:latin typeface="Arial" pitchFamily="34" charset="0"/>
                <a:cs typeface="Arial" pitchFamily="34" charset="0"/>
              </a:rPr>
              <a:t>NIOT</a:t>
            </a:r>
          </a:p>
        </p:txBody>
      </p:sp>
      <p:sp>
        <p:nvSpPr>
          <p:cNvPr id="1053" name="Text Box 68"/>
          <p:cNvSpPr txBox="1">
            <a:spLocks noChangeArrowheads="1"/>
          </p:cNvSpPr>
          <p:nvPr/>
        </p:nvSpPr>
        <p:spPr bwMode="auto">
          <a:xfrm>
            <a:off x="3805238" y="6613525"/>
            <a:ext cx="487362" cy="244475"/>
          </a:xfrm>
          <a:prstGeom prst="rect">
            <a:avLst/>
          </a:prstGeom>
          <a:noFill/>
          <a:ln w="9525">
            <a:noFill/>
            <a:miter lim="800000"/>
            <a:headEnd/>
            <a:tailEnd/>
          </a:ln>
        </p:spPr>
        <p:txBody>
          <a:bodyPr wrap="none">
            <a:spAutoFit/>
          </a:bodyPr>
          <a:lstStyle/>
          <a:p>
            <a:r>
              <a:rPr lang="en-US" sz="1000" dirty="0">
                <a:latin typeface="Arial" pitchFamily="34" charset="0"/>
                <a:cs typeface="Arial" pitchFamily="34" charset="0"/>
              </a:rPr>
              <a:t>NIOT</a:t>
            </a:r>
          </a:p>
        </p:txBody>
      </p:sp>
      <p:sp>
        <p:nvSpPr>
          <p:cNvPr id="1054" name="Text Box 70"/>
          <p:cNvSpPr txBox="1">
            <a:spLocks noChangeArrowheads="1"/>
          </p:cNvSpPr>
          <p:nvPr/>
        </p:nvSpPr>
        <p:spPr bwMode="auto">
          <a:xfrm>
            <a:off x="6629400" y="4648200"/>
            <a:ext cx="709613" cy="274638"/>
          </a:xfrm>
          <a:prstGeom prst="rect">
            <a:avLst/>
          </a:prstGeom>
          <a:noFill/>
          <a:ln w="9525">
            <a:noFill/>
            <a:miter lim="800000"/>
            <a:headEnd/>
            <a:tailEnd/>
          </a:ln>
        </p:spPr>
        <p:txBody>
          <a:bodyPr wrap="none">
            <a:spAutoFit/>
          </a:bodyPr>
          <a:lstStyle/>
          <a:p>
            <a:pPr algn="ctr"/>
            <a:r>
              <a:rPr lang="en-US" sz="1200" b="1" dirty="0">
                <a:latin typeface="Arial" pitchFamily="34" charset="0"/>
                <a:cs typeface="Arial" pitchFamily="34" charset="0"/>
              </a:rPr>
              <a:t>Gliders</a:t>
            </a:r>
          </a:p>
        </p:txBody>
      </p:sp>
      <p:pic>
        <p:nvPicPr>
          <p:cNvPr id="1055" name="Picture 71" descr="glider-surface"/>
          <p:cNvPicPr>
            <a:picLocks noChangeAspect="1" noChangeArrowheads="1"/>
          </p:cNvPicPr>
          <p:nvPr/>
        </p:nvPicPr>
        <p:blipFill>
          <a:blip r:embed="rId13"/>
          <a:srcRect/>
          <a:stretch>
            <a:fillRect/>
          </a:stretch>
        </p:blipFill>
        <p:spPr bwMode="auto">
          <a:xfrm>
            <a:off x="6324600" y="5029200"/>
            <a:ext cx="1295400" cy="1447800"/>
          </a:xfrm>
          <a:prstGeom prst="rect">
            <a:avLst/>
          </a:prstGeom>
          <a:noFill/>
          <a:ln w="9525">
            <a:noFill/>
            <a:miter lim="800000"/>
            <a:headEnd/>
            <a:tailEnd/>
          </a:ln>
        </p:spPr>
      </p:pic>
      <p:sp>
        <p:nvSpPr>
          <p:cNvPr id="1056" name="Text Box 72"/>
          <p:cNvSpPr txBox="1">
            <a:spLocks noChangeArrowheads="1"/>
          </p:cNvSpPr>
          <p:nvPr/>
        </p:nvSpPr>
        <p:spPr bwMode="auto">
          <a:xfrm>
            <a:off x="6629400" y="6613525"/>
            <a:ext cx="620713" cy="244475"/>
          </a:xfrm>
          <a:prstGeom prst="rect">
            <a:avLst/>
          </a:prstGeom>
          <a:noFill/>
          <a:ln w="9525">
            <a:noFill/>
            <a:miter lim="800000"/>
            <a:headEnd/>
            <a:tailEnd/>
          </a:ln>
        </p:spPr>
        <p:txBody>
          <a:bodyPr wrap="none">
            <a:spAutoFit/>
          </a:bodyPr>
          <a:lstStyle/>
          <a:p>
            <a:r>
              <a:rPr lang="en-US" sz="1000" dirty="0">
                <a:latin typeface="Arial" pitchFamily="34" charset="0"/>
                <a:cs typeface="Arial" pitchFamily="34" charset="0"/>
              </a:rPr>
              <a:t>INCOIS</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7467600" cy="994122"/>
          </a:xfrm>
        </p:spPr>
        <p:txBody>
          <a:bodyPr/>
          <a:lstStyle/>
          <a:p>
            <a:r>
              <a:rPr lang="en-US" dirty="0" smtClean="0"/>
              <a:t>Wave Rider Buoys</a:t>
            </a:r>
            <a:endParaRPr lang="en-IN" dirty="0"/>
          </a:p>
        </p:txBody>
      </p:sp>
      <p:pic>
        <p:nvPicPr>
          <p:cNvPr id="4" name="Content Placeholder 3" descr="WRB.jpg"/>
          <p:cNvPicPr>
            <a:picLocks noGrp="1" noChangeAspect="1"/>
          </p:cNvPicPr>
          <p:nvPr>
            <p:ph idx="1"/>
          </p:nvPr>
        </p:nvPicPr>
        <p:blipFill>
          <a:blip r:embed="rId2" cstate="print"/>
          <a:srcRect r="62255" b="18390"/>
          <a:stretch>
            <a:fillRect/>
          </a:stretch>
        </p:blipFill>
        <p:spPr>
          <a:xfrm>
            <a:off x="467544" y="1196752"/>
            <a:ext cx="8219256" cy="5472608"/>
          </a:xfrm>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7467600" cy="908720"/>
          </a:xfrm>
        </p:spPr>
        <p:txBody>
          <a:bodyPr/>
          <a:lstStyle/>
          <a:p>
            <a:r>
              <a:rPr lang="en-US" dirty="0" smtClean="0"/>
              <a:t>Wave Rider Buoy Parameters</a:t>
            </a:r>
            <a:endParaRPr lang="en-IN" dirty="0"/>
          </a:p>
        </p:txBody>
      </p:sp>
      <p:graphicFrame>
        <p:nvGraphicFramePr>
          <p:cNvPr id="5" name="Content Placeholder 4"/>
          <p:cNvGraphicFramePr>
            <a:graphicFrameLocks noGrp="1"/>
          </p:cNvGraphicFramePr>
          <p:nvPr>
            <p:ph idx="1"/>
          </p:nvPr>
        </p:nvGraphicFramePr>
        <p:xfrm>
          <a:off x="179512" y="1052736"/>
          <a:ext cx="8784976" cy="5661255"/>
        </p:xfrm>
        <a:graphic>
          <a:graphicData uri="http://schemas.openxmlformats.org/drawingml/2006/table">
            <a:tbl>
              <a:tblPr firstRow="1" bandRow="1">
                <a:tableStyleId>{5C22544A-7EE6-4342-B048-85BDC9FD1C3A}</a:tableStyleId>
              </a:tblPr>
              <a:tblGrid>
                <a:gridCol w="2045235"/>
                <a:gridCol w="6739741"/>
              </a:tblGrid>
              <a:tr h="382048">
                <a:tc>
                  <a:txBody>
                    <a:bodyPr/>
                    <a:lstStyle/>
                    <a:p>
                      <a:r>
                        <a:rPr lang="en-US" sz="1600" dirty="0" smtClean="0"/>
                        <a:t>Symbol</a:t>
                      </a:r>
                      <a:endParaRPr lang="en-IN" sz="1600" dirty="0"/>
                    </a:p>
                  </a:txBody>
                  <a:tcPr marL="19050" marR="19050" marT="19050" marB="19050" anchor="ctr"/>
                </a:tc>
                <a:tc>
                  <a:txBody>
                    <a:bodyPr/>
                    <a:lstStyle/>
                    <a:p>
                      <a:r>
                        <a:rPr lang="en-US" sz="1600" dirty="0" smtClean="0"/>
                        <a:t>Parameter Name</a:t>
                      </a:r>
                      <a:endParaRPr lang="en-IN" sz="1600" dirty="0"/>
                    </a:p>
                  </a:txBody>
                  <a:tcPr/>
                </a:tc>
              </a:tr>
              <a:tr h="277853">
                <a:tc>
                  <a:txBody>
                    <a:bodyPr/>
                    <a:lstStyle/>
                    <a:p>
                      <a:r>
                        <a:rPr lang="en-IN" sz="1800" dirty="0"/>
                        <a:t>Date/Time</a:t>
                      </a:r>
                    </a:p>
                  </a:txBody>
                  <a:tcPr marL="0" marR="0" marT="0" marB="0" anchor="ctr"/>
                </a:tc>
                <a:tc>
                  <a:txBody>
                    <a:bodyPr/>
                    <a:lstStyle/>
                    <a:p>
                      <a:r>
                        <a:rPr lang="en-IN" sz="1800" dirty="0"/>
                        <a:t>Observation Time</a:t>
                      </a:r>
                    </a:p>
                  </a:txBody>
                  <a:tcPr marL="0" marR="0" marT="0" marB="0" anchor="ctr"/>
                </a:tc>
              </a:tr>
              <a:tr h="277853">
                <a:tc>
                  <a:txBody>
                    <a:bodyPr/>
                    <a:lstStyle/>
                    <a:p>
                      <a:r>
                        <a:rPr lang="en-IN" sz="1800" dirty="0"/>
                        <a:t>To</a:t>
                      </a:r>
                    </a:p>
                  </a:txBody>
                  <a:tcPr marL="0" marR="0" marT="0" marB="0" anchor="ctr"/>
                </a:tc>
                <a:tc>
                  <a:txBody>
                    <a:bodyPr/>
                    <a:lstStyle/>
                    <a:p>
                      <a:r>
                        <a:rPr lang="en-IN" sz="1800" dirty="0"/>
                        <a:t>Peak (Modal) Period </a:t>
                      </a:r>
                    </a:p>
                  </a:txBody>
                  <a:tcPr marL="0" marR="0" marT="0" marB="0" anchor="ctr"/>
                </a:tc>
              </a:tr>
              <a:tr h="277853">
                <a:tc>
                  <a:txBody>
                    <a:bodyPr/>
                    <a:lstStyle/>
                    <a:p>
                      <a:r>
                        <a:rPr lang="en-IN" sz="1800" dirty="0" err="1"/>
                        <a:t>Dirp</a:t>
                      </a:r>
                      <a:endParaRPr lang="en-IN" sz="1800" dirty="0"/>
                    </a:p>
                  </a:txBody>
                  <a:tcPr marL="0" marR="0" marT="0" marB="0" anchor="ctr"/>
                </a:tc>
                <a:tc>
                  <a:txBody>
                    <a:bodyPr/>
                    <a:lstStyle/>
                    <a:p>
                      <a:r>
                        <a:rPr lang="en-IN" sz="1800" dirty="0"/>
                        <a:t>Peak Direction</a:t>
                      </a:r>
                    </a:p>
                  </a:txBody>
                  <a:tcPr marL="0" marR="0" marT="0" marB="0" anchor="ctr"/>
                </a:tc>
              </a:tr>
              <a:tr h="277853">
                <a:tc>
                  <a:txBody>
                    <a:bodyPr/>
                    <a:lstStyle/>
                    <a:p>
                      <a:r>
                        <a:rPr lang="en-IN" sz="1800" dirty="0" err="1"/>
                        <a:t>Sprp</a:t>
                      </a:r>
                      <a:endParaRPr lang="en-IN" sz="1800" dirty="0"/>
                    </a:p>
                  </a:txBody>
                  <a:tcPr marL="0" marR="0" marT="0" marB="0" anchor="ctr"/>
                </a:tc>
                <a:tc>
                  <a:txBody>
                    <a:bodyPr/>
                    <a:lstStyle/>
                    <a:p>
                      <a:r>
                        <a:rPr lang="en-IN" sz="1800" dirty="0"/>
                        <a:t>Peak Directional Spread </a:t>
                      </a:r>
                    </a:p>
                  </a:txBody>
                  <a:tcPr marL="0" marR="0" marT="0" marB="0" anchor="ctr"/>
                </a:tc>
              </a:tr>
              <a:tr h="277853">
                <a:tc>
                  <a:txBody>
                    <a:bodyPr/>
                    <a:lstStyle/>
                    <a:p>
                      <a:r>
                        <a:rPr lang="en-IN" sz="1800" dirty="0" err="1"/>
                        <a:t>Tz</a:t>
                      </a:r>
                      <a:endParaRPr lang="en-IN" sz="1800" dirty="0"/>
                    </a:p>
                  </a:txBody>
                  <a:tcPr marL="0" marR="0" marT="0" marB="0" anchor="ctr"/>
                </a:tc>
                <a:tc>
                  <a:txBody>
                    <a:bodyPr/>
                    <a:lstStyle/>
                    <a:p>
                      <a:r>
                        <a:rPr lang="en-IN" sz="1800" dirty="0"/>
                        <a:t>Zero-</a:t>
                      </a:r>
                      <a:r>
                        <a:rPr lang="en-IN" sz="1800" dirty="0" err="1"/>
                        <a:t>upcross</a:t>
                      </a:r>
                      <a:r>
                        <a:rPr lang="en-IN" sz="1800" dirty="0"/>
                        <a:t> Period </a:t>
                      </a:r>
                    </a:p>
                  </a:txBody>
                  <a:tcPr marL="0" marR="0" marT="0" marB="0" anchor="ctr"/>
                </a:tc>
              </a:tr>
              <a:tr h="277853">
                <a:tc>
                  <a:txBody>
                    <a:bodyPr/>
                    <a:lstStyle/>
                    <a:p>
                      <a:r>
                        <a:rPr lang="en-IN" sz="1800" dirty="0"/>
                        <a:t>Hm0</a:t>
                      </a:r>
                    </a:p>
                  </a:txBody>
                  <a:tcPr marL="0" marR="0" marT="0" marB="0" anchor="ctr"/>
                </a:tc>
                <a:tc>
                  <a:txBody>
                    <a:bodyPr/>
                    <a:lstStyle/>
                    <a:p>
                      <a:r>
                        <a:rPr lang="en-IN" sz="1800" dirty="0"/>
                        <a:t>Significant Wave Height </a:t>
                      </a:r>
                    </a:p>
                  </a:txBody>
                  <a:tcPr marL="0" marR="0" marT="0" marB="0" anchor="ctr"/>
                </a:tc>
              </a:tr>
              <a:tr h="277853">
                <a:tc>
                  <a:txBody>
                    <a:bodyPr/>
                    <a:lstStyle/>
                    <a:p>
                      <a:r>
                        <a:rPr lang="en-IN" sz="1800" dirty="0"/>
                        <a:t>TI</a:t>
                      </a:r>
                    </a:p>
                  </a:txBody>
                  <a:tcPr marL="0" marR="0" marT="0" marB="0" anchor="ctr"/>
                </a:tc>
                <a:tc>
                  <a:txBody>
                    <a:bodyPr/>
                    <a:lstStyle/>
                    <a:p>
                      <a:r>
                        <a:rPr lang="en-IN" sz="1800" dirty="0"/>
                        <a:t>Integral Period </a:t>
                      </a:r>
                    </a:p>
                  </a:txBody>
                  <a:tcPr marL="0" marR="0" marT="0" marB="0" anchor="ctr"/>
                </a:tc>
              </a:tr>
              <a:tr h="277853">
                <a:tc>
                  <a:txBody>
                    <a:bodyPr/>
                    <a:lstStyle/>
                    <a:p>
                      <a:r>
                        <a:rPr lang="en-IN" sz="1800" dirty="0"/>
                        <a:t>T1</a:t>
                      </a:r>
                    </a:p>
                  </a:txBody>
                  <a:tcPr marL="0" marR="0" marT="0" marB="0" anchor="ctr"/>
                </a:tc>
                <a:tc>
                  <a:txBody>
                    <a:bodyPr/>
                    <a:lstStyle/>
                    <a:p>
                      <a:r>
                        <a:rPr lang="en-IN" sz="1800" dirty="0"/>
                        <a:t>Wave Mean Period</a:t>
                      </a:r>
                    </a:p>
                  </a:txBody>
                  <a:tcPr marL="0" marR="0" marT="0" marB="0" anchor="ctr"/>
                </a:tc>
              </a:tr>
              <a:tr h="277853">
                <a:tc>
                  <a:txBody>
                    <a:bodyPr/>
                    <a:lstStyle/>
                    <a:p>
                      <a:r>
                        <a:rPr lang="en-IN" sz="1800" dirty="0" err="1"/>
                        <a:t>Tc</a:t>
                      </a:r>
                      <a:endParaRPr lang="en-IN" sz="1800" dirty="0"/>
                    </a:p>
                  </a:txBody>
                  <a:tcPr marL="0" marR="0" marT="0" marB="0" anchor="ctr"/>
                </a:tc>
                <a:tc>
                  <a:txBody>
                    <a:bodyPr/>
                    <a:lstStyle/>
                    <a:p>
                      <a:r>
                        <a:rPr lang="en-IN" sz="1800" dirty="0"/>
                        <a:t>Crest Period </a:t>
                      </a:r>
                    </a:p>
                  </a:txBody>
                  <a:tcPr marL="0" marR="0" marT="0" marB="0" anchor="ctr"/>
                </a:tc>
              </a:tr>
              <a:tr h="277853">
                <a:tc>
                  <a:txBody>
                    <a:bodyPr/>
                    <a:lstStyle/>
                    <a:p>
                      <a:r>
                        <a:rPr lang="en-IN" sz="1800" dirty="0"/>
                        <a:t>Tdw2</a:t>
                      </a:r>
                    </a:p>
                  </a:txBody>
                  <a:tcPr marL="0" marR="0" marT="0" marB="0" anchor="ctr"/>
                </a:tc>
                <a:tc>
                  <a:txBody>
                    <a:bodyPr/>
                    <a:lstStyle/>
                    <a:p>
                      <a:r>
                        <a:rPr lang="en-IN" sz="1800" dirty="0" err="1"/>
                        <a:t>sqrt</a:t>
                      </a:r>
                      <a:r>
                        <a:rPr lang="en-IN" sz="1800" dirty="0"/>
                        <a:t>(m[-1] / m1)</a:t>
                      </a:r>
                    </a:p>
                  </a:txBody>
                  <a:tcPr marL="0" marR="0" marT="0" marB="0" anchor="ctr"/>
                </a:tc>
              </a:tr>
              <a:tr h="277853">
                <a:tc>
                  <a:txBody>
                    <a:bodyPr/>
                    <a:lstStyle/>
                    <a:p>
                      <a:r>
                        <a:rPr lang="en-IN" sz="1800" dirty="0"/>
                        <a:t>Tdw1</a:t>
                      </a:r>
                    </a:p>
                  </a:txBody>
                  <a:tcPr marL="0" marR="0" marT="0" marB="0" anchor="ctr"/>
                </a:tc>
                <a:tc>
                  <a:txBody>
                    <a:bodyPr/>
                    <a:lstStyle/>
                    <a:p>
                      <a:r>
                        <a:rPr lang="en-IN" sz="1800" dirty="0" err="1"/>
                        <a:t>sqrt</a:t>
                      </a:r>
                      <a:r>
                        <a:rPr lang="en-IN" sz="1800" dirty="0"/>
                        <a:t>(m[-1,2] / m0)</a:t>
                      </a:r>
                    </a:p>
                  </a:txBody>
                  <a:tcPr marL="0" marR="0" marT="0" marB="0" anchor="ctr"/>
                </a:tc>
              </a:tr>
              <a:tr h="277853">
                <a:tc>
                  <a:txBody>
                    <a:bodyPr/>
                    <a:lstStyle/>
                    <a:p>
                      <a:r>
                        <a:rPr lang="en-IN" sz="1800" dirty="0" err="1"/>
                        <a:t>Tpc</a:t>
                      </a:r>
                      <a:endParaRPr lang="en-IN" sz="1800" dirty="0"/>
                    </a:p>
                  </a:txBody>
                  <a:tcPr marL="0" marR="0" marT="0" marB="0" anchor="ctr"/>
                </a:tc>
                <a:tc>
                  <a:txBody>
                    <a:bodyPr/>
                    <a:lstStyle/>
                    <a:p>
                      <a:r>
                        <a:rPr lang="en-IN" sz="1800" dirty="0"/>
                        <a:t>calculated peak period</a:t>
                      </a:r>
                    </a:p>
                  </a:txBody>
                  <a:tcPr marL="0" marR="0" marT="0" marB="0" anchor="ctr"/>
                </a:tc>
              </a:tr>
              <a:tr h="277853">
                <a:tc>
                  <a:txBody>
                    <a:bodyPr/>
                    <a:lstStyle/>
                    <a:p>
                      <a:r>
                        <a:rPr lang="en-IN" sz="1800" dirty="0"/>
                        <a:t>Nu</a:t>
                      </a:r>
                    </a:p>
                  </a:txBody>
                  <a:tcPr marL="0" marR="0" marT="0" marB="0" anchor="ctr"/>
                </a:tc>
                <a:tc>
                  <a:txBody>
                    <a:bodyPr/>
                    <a:lstStyle/>
                    <a:p>
                      <a:r>
                        <a:rPr lang="en-IN" sz="1800" dirty="0"/>
                        <a:t>band width parameter</a:t>
                      </a:r>
                    </a:p>
                  </a:txBody>
                  <a:tcPr marL="0" marR="0" marT="0" marB="0" anchor="ctr"/>
                </a:tc>
              </a:tr>
              <a:tr h="277853">
                <a:tc>
                  <a:txBody>
                    <a:bodyPr/>
                    <a:lstStyle/>
                    <a:p>
                      <a:r>
                        <a:rPr lang="en-IN" sz="1800" dirty="0" err="1"/>
                        <a:t>Eps</a:t>
                      </a:r>
                      <a:endParaRPr lang="en-IN" sz="1800" dirty="0"/>
                    </a:p>
                  </a:txBody>
                  <a:tcPr marL="0" marR="0" marT="0" marB="0" anchor="ctr"/>
                </a:tc>
                <a:tc>
                  <a:txBody>
                    <a:bodyPr/>
                    <a:lstStyle/>
                    <a:p>
                      <a:r>
                        <a:rPr lang="en-IN" sz="1800" dirty="0"/>
                        <a:t>bandwidth parameter</a:t>
                      </a:r>
                    </a:p>
                  </a:txBody>
                  <a:tcPr marL="0" marR="0" marT="0" marB="0" anchor="ctr"/>
                </a:tc>
              </a:tr>
              <a:tr h="277853">
                <a:tc>
                  <a:txBody>
                    <a:bodyPr/>
                    <a:lstStyle/>
                    <a:p>
                      <a:r>
                        <a:rPr lang="en-IN" sz="1800" dirty="0"/>
                        <a:t>QP</a:t>
                      </a:r>
                    </a:p>
                  </a:txBody>
                  <a:tcPr marL="0" marR="0" marT="0" marB="0" anchor="ctr"/>
                </a:tc>
                <a:tc>
                  <a:txBody>
                    <a:bodyPr/>
                    <a:lstStyle/>
                    <a:p>
                      <a:r>
                        <a:rPr lang="en-IN" sz="1800" dirty="0" err="1"/>
                        <a:t>Goda's</a:t>
                      </a:r>
                      <a:r>
                        <a:rPr lang="en-IN" sz="1800" dirty="0"/>
                        <a:t> </a:t>
                      </a:r>
                      <a:r>
                        <a:rPr lang="en-IN" sz="1800" dirty="0" err="1"/>
                        <a:t>peakedness</a:t>
                      </a:r>
                      <a:r>
                        <a:rPr lang="en-IN" sz="1800" dirty="0"/>
                        <a:t> parameter</a:t>
                      </a:r>
                    </a:p>
                  </a:txBody>
                  <a:tcPr marL="0" marR="0" marT="0" marB="0" anchor="ctr"/>
                </a:tc>
              </a:tr>
              <a:tr h="277853">
                <a:tc>
                  <a:txBody>
                    <a:bodyPr/>
                    <a:lstStyle/>
                    <a:p>
                      <a:r>
                        <a:rPr lang="en-IN" sz="1800" dirty="0"/>
                        <a:t>Ss</a:t>
                      </a:r>
                    </a:p>
                  </a:txBody>
                  <a:tcPr marL="0" marR="0" marT="0" marB="0" anchor="ctr"/>
                </a:tc>
                <a:tc>
                  <a:txBody>
                    <a:bodyPr/>
                    <a:lstStyle/>
                    <a:p>
                      <a:r>
                        <a:rPr lang="en-IN" sz="1800" dirty="0"/>
                        <a:t>significant steepness</a:t>
                      </a:r>
                    </a:p>
                  </a:txBody>
                  <a:tcPr marL="0" marR="0" marT="0" marB="0" anchor="ctr"/>
                </a:tc>
              </a:tr>
              <a:tr h="277853">
                <a:tc>
                  <a:txBody>
                    <a:bodyPr/>
                    <a:lstStyle/>
                    <a:p>
                      <a:r>
                        <a:rPr lang="en-IN" sz="1800" dirty="0" err="1"/>
                        <a:t>TRef</a:t>
                      </a:r>
                      <a:endParaRPr lang="en-IN" sz="1800" dirty="0"/>
                    </a:p>
                  </a:txBody>
                  <a:tcPr marL="0" marR="0" marT="0" marB="0" anchor="ctr"/>
                </a:tc>
                <a:tc>
                  <a:txBody>
                    <a:bodyPr/>
                    <a:lstStyle/>
                    <a:p>
                      <a:r>
                        <a:rPr lang="en-IN" sz="1800" dirty="0"/>
                        <a:t>reference temperature </a:t>
                      </a:r>
                    </a:p>
                  </a:txBody>
                  <a:tcPr marL="0" marR="0" marT="0" marB="0" anchor="ctr"/>
                </a:tc>
              </a:tr>
              <a:tr h="277853">
                <a:tc>
                  <a:txBody>
                    <a:bodyPr/>
                    <a:lstStyle/>
                    <a:p>
                      <a:r>
                        <a:rPr lang="en-IN" sz="1800" dirty="0" err="1"/>
                        <a:t>TSea</a:t>
                      </a:r>
                      <a:endParaRPr lang="en-IN" sz="1800" dirty="0"/>
                    </a:p>
                  </a:txBody>
                  <a:tcPr marL="0" marR="0" marT="0" marB="0" anchor="ctr"/>
                </a:tc>
                <a:tc>
                  <a:txBody>
                    <a:bodyPr/>
                    <a:lstStyle/>
                    <a:p>
                      <a:r>
                        <a:rPr lang="en-IN" sz="1800" dirty="0"/>
                        <a:t>sea surface temperature</a:t>
                      </a:r>
                    </a:p>
                  </a:txBody>
                  <a:tcPr marL="0" marR="0" marT="0" marB="0" anchor="ctr"/>
                </a:tc>
              </a:tr>
              <a:tr h="277853">
                <a:tc>
                  <a:txBody>
                    <a:bodyPr/>
                    <a:lstStyle/>
                    <a:p>
                      <a:r>
                        <a:rPr lang="en-IN" sz="1800" dirty="0"/>
                        <a:t>Bat</a:t>
                      </a:r>
                    </a:p>
                  </a:txBody>
                  <a:tcPr marL="0" marR="0" marT="0" marB="0" anchor="ctr"/>
                </a:tc>
                <a:tc>
                  <a:txBody>
                    <a:bodyPr/>
                    <a:lstStyle/>
                    <a:p>
                      <a:r>
                        <a:rPr lang="en-IN" sz="1800" dirty="0"/>
                        <a:t>Battery Voltage</a:t>
                      </a:r>
                    </a:p>
                  </a:txBody>
                  <a:tcPr marL="0" marR="0" marT="0" marB="0" anchor="ctr"/>
                </a:tc>
              </a:tr>
            </a:tbl>
          </a:graphicData>
        </a:graphic>
      </p:graphicFrame>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76200"/>
            <a:ext cx="8229600" cy="533400"/>
          </a:xfrm>
        </p:spPr>
        <p:txBody>
          <a:bodyPr/>
          <a:lstStyle/>
          <a:p>
            <a:r>
              <a:rPr lang="en-US" sz="2800" smtClean="0">
                <a:latin typeface="Arial" charset="0"/>
                <a:cs typeface="Arial" charset="0"/>
              </a:rPr>
              <a:t>HF Radar Network </a:t>
            </a:r>
          </a:p>
        </p:txBody>
      </p:sp>
      <p:sp>
        <p:nvSpPr>
          <p:cNvPr id="8195" name="TextBox 5"/>
          <p:cNvSpPr txBox="1">
            <a:spLocks noChangeArrowheads="1"/>
          </p:cNvSpPr>
          <p:nvPr/>
        </p:nvSpPr>
        <p:spPr bwMode="auto">
          <a:xfrm>
            <a:off x="685800" y="533400"/>
            <a:ext cx="8077200" cy="3292475"/>
          </a:xfrm>
          <a:prstGeom prst="rect">
            <a:avLst/>
          </a:prstGeom>
          <a:noFill/>
          <a:ln w="9525">
            <a:noFill/>
            <a:miter lim="800000"/>
            <a:headEnd/>
            <a:tailEnd/>
          </a:ln>
        </p:spPr>
        <p:txBody>
          <a:bodyPr>
            <a:spAutoFit/>
          </a:bodyPr>
          <a:lstStyle/>
          <a:p>
            <a:r>
              <a:rPr lang="en-US" sz="1600" b="1" u="sng">
                <a:latin typeface="Times New Roman" pitchFamily="18" charset="0"/>
                <a:cs typeface="Times New Roman" pitchFamily="18" charset="0"/>
              </a:rPr>
              <a:t>Phase</a:t>
            </a:r>
            <a:r>
              <a:rPr lang="en-US" sz="1600" b="1">
                <a:latin typeface="Times New Roman" pitchFamily="18" charset="0"/>
                <a:cs typeface="Times New Roman" pitchFamily="18" charset="0"/>
              </a:rPr>
              <a:t> I ( completed by March 2008)</a:t>
            </a:r>
          </a:p>
          <a:p>
            <a:pPr lvl="1">
              <a:buFont typeface="Arial" charset="0"/>
              <a:buChar char="•"/>
            </a:pPr>
            <a:r>
              <a:rPr lang="en-US" sz="1600">
                <a:latin typeface="Times New Roman" pitchFamily="18" charset="0"/>
                <a:cs typeface="Times New Roman" pitchFamily="18" charset="0"/>
              </a:rPr>
              <a:t>Cudallore</a:t>
            </a:r>
          </a:p>
          <a:p>
            <a:pPr lvl="1">
              <a:buFont typeface="Arial" charset="0"/>
              <a:buChar char="•"/>
            </a:pPr>
            <a:r>
              <a:rPr lang="en-US" sz="1600">
                <a:latin typeface="Times New Roman" pitchFamily="18" charset="0"/>
                <a:cs typeface="Times New Roman" pitchFamily="18" charset="0"/>
              </a:rPr>
              <a:t>Kalpakkam</a:t>
            </a:r>
          </a:p>
          <a:p>
            <a:pPr lvl="1">
              <a:buFont typeface="Arial" charset="0"/>
              <a:buChar char="•"/>
            </a:pPr>
            <a:r>
              <a:rPr lang="en-US" sz="1600">
                <a:latin typeface="Times New Roman" pitchFamily="18" charset="0"/>
                <a:cs typeface="Times New Roman" pitchFamily="18" charset="0"/>
              </a:rPr>
              <a:t>Machilipatnam</a:t>
            </a:r>
          </a:p>
          <a:p>
            <a:pPr lvl="1">
              <a:buFont typeface="Arial" charset="0"/>
              <a:buChar char="•"/>
            </a:pPr>
            <a:r>
              <a:rPr lang="en-US" sz="1600">
                <a:latin typeface="Times New Roman" pitchFamily="18" charset="0"/>
                <a:cs typeface="Times New Roman" pitchFamily="18" charset="0"/>
              </a:rPr>
              <a:t>Yanam</a:t>
            </a:r>
          </a:p>
          <a:p>
            <a:r>
              <a:rPr lang="en-US" sz="1600" b="1" u="sng">
                <a:latin typeface="Times New Roman" pitchFamily="18" charset="0"/>
                <a:cs typeface="Times New Roman" pitchFamily="18" charset="0"/>
              </a:rPr>
              <a:t>Phase II </a:t>
            </a:r>
            <a:r>
              <a:rPr lang="en-US" sz="1600" b="1">
                <a:latin typeface="Times New Roman" pitchFamily="18" charset="0"/>
                <a:cs typeface="Times New Roman" pitchFamily="18" charset="0"/>
              </a:rPr>
              <a:t>(completed by September 2009)</a:t>
            </a:r>
          </a:p>
          <a:p>
            <a:pPr lvl="1">
              <a:buFont typeface="Arial" charset="0"/>
              <a:buChar char="•"/>
            </a:pPr>
            <a:r>
              <a:rPr lang="en-US" sz="1600">
                <a:latin typeface="Times New Roman" pitchFamily="18" charset="0"/>
                <a:cs typeface="Times New Roman" pitchFamily="18" charset="0"/>
              </a:rPr>
              <a:t>Jegri </a:t>
            </a:r>
          </a:p>
          <a:p>
            <a:pPr lvl="1">
              <a:buFont typeface="Arial" charset="0"/>
              <a:buChar char="•"/>
            </a:pPr>
            <a:r>
              <a:rPr lang="en-US" sz="1600">
                <a:latin typeface="Times New Roman" pitchFamily="18" charset="0"/>
                <a:cs typeface="Times New Roman" pitchFamily="18" charset="0"/>
              </a:rPr>
              <a:t>Wasi </a:t>
            </a:r>
          </a:p>
          <a:p>
            <a:pPr lvl="1">
              <a:buFont typeface="Arial" charset="0"/>
              <a:buChar char="•"/>
            </a:pPr>
            <a:r>
              <a:rPr lang="en-US" sz="1600">
                <a:latin typeface="Times New Roman" pitchFamily="18" charset="0"/>
                <a:cs typeface="Times New Roman" pitchFamily="18" charset="0"/>
              </a:rPr>
              <a:t>Gopalpur</a:t>
            </a:r>
          </a:p>
          <a:p>
            <a:pPr lvl="1">
              <a:buFont typeface="Arial" charset="0"/>
              <a:buChar char="•"/>
            </a:pPr>
            <a:r>
              <a:rPr lang="en-US" sz="1600">
                <a:latin typeface="Times New Roman" pitchFamily="18" charset="0"/>
                <a:cs typeface="Times New Roman" pitchFamily="18" charset="0"/>
              </a:rPr>
              <a:t>Puri </a:t>
            </a:r>
          </a:p>
          <a:p>
            <a:r>
              <a:rPr lang="en-US" sz="1600" b="1" u="sng">
                <a:latin typeface="Times New Roman" pitchFamily="18" charset="0"/>
                <a:cs typeface="Times New Roman" pitchFamily="18" charset="0"/>
              </a:rPr>
              <a:t>Phase III </a:t>
            </a:r>
            <a:r>
              <a:rPr lang="en-US" sz="1600" b="1">
                <a:latin typeface="Times New Roman" pitchFamily="18" charset="0"/>
                <a:cs typeface="Times New Roman" pitchFamily="18" charset="0"/>
              </a:rPr>
              <a:t>(completed by May 2010)</a:t>
            </a:r>
          </a:p>
          <a:p>
            <a:pPr lvl="1">
              <a:buFont typeface="Arial" charset="0"/>
              <a:buChar char="•"/>
            </a:pPr>
            <a:r>
              <a:rPr lang="en-US" sz="1600">
                <a:latin typeface="Times New Roman" pitchFamily="18" charset="0"/>
                <a:cs typeface="Times New Roman" pitchFamily="18" charset="0"/>
              </a:rPr>
              <a:t>Port-Blair</a:t>
            </a:r>
          </a:p>
          <a:p>
            <a:pPr lvl="1">
              <a:buFont typeface="Arial" charset="0"/>
              <a:buChar char="•"/>
            </a:pPr>
            <a:r>
              <a:rPr lang="en-US" sz="1600">
                <a:latin typeface="Times New Roman" pitchFamily="18" charset="0"/>
                <a:cs typeface="Times New Roman" pitchFamily="18" charset="0"/>
              </a:rPr>
              <a:t>Hut-Bay</a:t>
            </a:r>
            <a:endParaRPr lang="en-US" u="sng">
              <a:latin typeface="Times New Roman" pitchFamily="18" charset="0"/>
              <a:cs typeface="Times New Roman" pitchFamily="18" charset="0"/>
            </a:endParaRPr>
          </a:p>
        </p:txBody>
      </p:sp>
      <p:grpSp>
        <p:nvGrpSpPr>
          <p:cNvPr id="2" name="Group 12"/>
          <p:cNvGrpSpPr>
            <a:grpSpLocks/>
          </p:cNvGrpSpPr>
          <p:nvPr/>
        </p:nvGrpSpPr>
        <p:grpSpPr bwMode="auto">
          <a:xfrm>
            <a:off x="4267200" y="2286000"/>
            <a:ext cx="4876800" cy="3505200"/>
            <a:chOff x="192" y="816"/>
            <a:chExt cx="3888" cy="2353"/>
          </a:xfrm>
        </p:grpSpPr>
        <p:pic>
          <p:nvPicPr>
            <p:cNvPr id="8201" name="Picture 13"/>
            <p:cNvPicPr>
              <a:picLocks noChangeAspect="1" noChangeArrowheads="1"/>
            </p:cNvPicPr>
            <p:nvPr/>
          </p:nvPicPr>
          <p:blipFill>
            <a:blip r:embed="rId3">
              <a:lum bright="56000" contrast="-40000"/>
            </a:blip>
            <a:srcRect l="10625" t="15625" r="29375" b="32031"/>
            <a:stretch>
              <a:fillRect/>
            </a:stretch>
          </p:blipFill>
          <p:spPr bwMode="auto">
            <a:xfrm>
              <a:off x="192" y="816"/>
              <a:ext cx="3888" cy="2353"/>
            </a:xfrm>
            <a:prstGeom prst="rect">
              <a:avLst/>
            </a:prstGeom>
            <a:noFill/>
            <a:ln w="9525">
              <a:noFill/>
              <a:miter lim="800000"/>
              <a:headEnd/>
              <a:tailEnd/>
            </a:ln>
          </p:spPr>
        </p:pic>
        <p:sp>
          <p:nvSpPr>
            <p:cNvPr id="8202" name="AutoShape 14"/>
            <p:cNvSpPr>
              <a:spLocks noChangeArrowheads="1"/>
            </p:cNvSpPr>
            <p:nvPr/>
          </p:nvSpPr>
          <p:spPr bwMode="auto">
            <a:xfrm>
              <a:off x="1411" y="2355"/>
              <a:ext cx="123" cy="90"/>
            </a:xfrm>
            <a:custGeom>
              <a:avLst/>
              <a:gdLst>
                <a:gd name="T0" fmla="*/ 62 w 123"/>
                <a:gd name="T1" fmla="*/ 0 h 90"/>
                <a:gd name="T2" fmla="*/ 0 w 123"/>
                <a:gd name="T3" fmla="*/ 34 h 90"/>
                <a:gd name="T4" fmla="*/ 23 w 123"/>
                <a:gd name="T5" fmla="*/ 90 h 90"/>
                <a:gd name="T6" fmla="*/ 100 w 123"/>
                <a:gd name="T7" fmla="*/ 90 h 90"/>
                <a:gd name="T8" fmla="*/ 123 w 123"/>
                <a:gd name="T9" fmla="*/ 34 h 90"/>
                <a:gd name="T10" fmla="*/ 17694720 60000 65536"/>
                <a:gd name="T11" fmla="*/ 11796480 60000 65536"/>
                <a:gd name="T12" fmla="*/ 5898240 60000 65536"/>
                <a:gd name="T13" fmla="*/ 5898240 60000 65536"/>
                <a:gd name="T14" fmla="*/ 0 60000 65536"/>
                <a:gd name="T15" fmla="*/ 38 w 123"/>
                <a:gd name="T16" fmla="*/ 34 h 90"/>
                <a:gd name="T17" fmla="*/ 85 w 123"/>
                <a:gd name="T18" fmla="*/ 69 h 90"/>
              </a:gdLst>
              <a:ahLst/>
              <a:cxnLst>
                <a:cxn ang="T10">
                  <a:pos x="T0" y="T1"/>
                </a:cxn>
                <a:cxn ang="T11">
                  <a:pos x="T2" y="T3"/>
                </a:cxn>
                <a:cxn ang="T12">
                  <a:pos x="T4" y="T5"/>
                </a:cxn>
                <a:cxn ang="T13">
                  <a:pos x="T6" y="T7"/>
                </a:cxn>
                <a:cxn ang="T14">
                  <a:pos x="T8" y="T9"/>
                </a:cxn>
              </a:cxnLst>
              <a:rect l="T15" t="T16" r="T17" b="T18"/>
              <a:pathLst>
                <a:path w="123" h="90">
                  <a:moveTo>
                    <a:pt x="0" y="34"/>
                  </a:moveTo>
                  <a:lnTo>
                    <a:pt x="47" y="34"/>
                  </a:lnTo>
                  <a:lnTo>
                    <a:pt x="62" y="0"/>
                  </a:lnTo>
                  <a:lnTo>
                    <a:pt x="76" y="34"/>
                  </a:lnTo>
                  <a:lnTo>
                    <a:pt x="123" y="34"/>
                  </a:lnTo>
                  <a:lnTo>
                    <a:pt x="85" y="56"/>
                  </a:lnTo>
                  <a:lnTo>
                    <a:pt x="100" y="90"/>
                  </a:lnTo>
                  <a:lnTo>
                    <a:pt x="62" y="69"/>
                  </a:lnTo>
                  <a:lnTo>
                    <a:pt x="23" y="90"/>
                  </a:lnTo>
                  <a:lnTo>
                    <a:pt x="38" y="56"/>
                  </a:lnTo>
                  <a:close/>
                </a:path>
              </a:pathLst>
            </a:custGeom>
            <a:solidFill>
              <a:srgbClr val="FF0000"/>
            </a:solidFill>
            <a:ln w="9525">
              <a:noFill/>
              <a:miter lim="800000"/>
              <a:headEnd/>
              <a:tailEnd/>
            </a:ln>
          </p:spPr>
          <p:txBody>
            <a:bodyPr wrap="none" anchor="ctr"/>
            <a:lstStyle/>
            <a:p>
              <a:endParaRPr lang="en-IN"/>
            </a:p>
          </p:txBody>
        </p:sp>
        <p:sp>
          <p:nvSpPr>
            <p:cNvPr id="8203" name="AutoShape 15"/>
            <p:cNvSpPr>
              <a:spLocks noChangeArrowheads="1"/>
            </p:cNvSpPr>
            <p:nvPr/>
          </p:nvSpPr>
          <p:spPr bwMode="auto">
            <a:xfrm>
              <a:off x="1453" y="2183"/>
              <a:ext cx="123" cy="90"/>
            </a:xfrm>
            <a:custGeom>
              <a:avLst/>
              <a:gdLst>
                <a:gd name="T0" fmla="*/ 62 w 123"/>
                <a:gd name="T1" fmla="*/ 0 h 90"/>
                <a:gd name="T2" fmla="*/ 0 w 123"/>
                <a:gd name="T3" fmla="*/ 34 h 90"/>
                <a:gd name="T4" fmla="*/ 23 w 123"/>
                <a:gd name="T5" fmla="*/ 90 h 90"/>
                <a:gd name="T6" fmla="*/ 100 w 123"/>
                <a:gd name="T7" fmla="*/ 90 h 90"/>
                <a:gd name="T8" fmla="*/ 123 w 123"/>
                <a:gd name="T9" fmla="*/ 34 h 90"/>
                <a:gd name="T10" fmla="*/ 17694720 60000 65536"/>
                <a:gd name="T11" fmla="*/ 11796480 60000 65536"/>
                <a:gd name="T12" fmla="*/ 5898240 60000 65536"/>
                <a:gd name="T13" fmla="*/ 5898240 60000 65536"/>
                <a:gd name="T14" fmla="*/ 0 60000 65536"/>
                <a:gd name="T15" fmla="*/ 38 w 123"/>
                <a:gd name="T16" fmla="*/ 34 h 90"/>
                <a:gd name="T17" fmla="*/ 85 w 123"/>
                <a:gd name="T18" fmla="*/ 69 h 90"/>
              </a:gdLst>
              <a:ahLst/>
              <a:cxnLst>
                <a:cxn ang="T10">
                  <a:pos x="T0" y="T1"/>
                </a:cxn>
                <a:cxn ang="T11">
                  <a:pos x="T2" y="T3"/>
                </a:cxn>
                <a:cxn ang="T12">
                  <a:pos x="T4" y="T5"/>
                </a:cxn>
                <a:cxn ang="T13">
                  <a:pos x="T6" y="T7"/>
                </a:cxn>
                <a:cxn ang="T14">
                  <a:pos x="T8" y="T9"/>
                </a:cxn>
              </a:cxnLst>
              <a:rect l="T15" t="T16" r="T17" b="T18"/>
              <a:pathLst>
                <a:path w="123" h="90">
                  <a:moveTo>
                    <a:pt x="0" y="34"/>
                  </a:moveTo>
                  <a:lnTo>
                    <a:pt x="47" y="34"/>
                  </a:lnTo>
                  <a:lnTo>
                    <a:pt x="62" y="0"/>
                  </a:lnTo>
                  <a:lnTo>
                    <a:pt x="76" y="34"/>
                  </a:lnTo>
                  <a:lnTo>
                    <a:pt x="123" y="34"/>
                  </a:lnTo>
                  <a:lnTo>
                    <a:pt x="85" y="56"/>
                  </a:lnTo>
                  <a:lnTo>
                    <a:pt x="100" y="90"/>
                  </a:lnTo>
                  <a:lnTo>
                    <a:pt x="62" y="69"/>
                  </a:lnTo>
                  <a:lnTo>
                    <a:pt x="23" y="90"/>
                  </a:lnTo>
                  <a:lnTo>
                    <a:pt x="38" y="56"/>
                  </a:lnTo>
                  <a:close/>
                </a:path>
              </a:pathLst>
            </a:custGeom>
            <a:solidFill>
              <a:srgbClr val="FF0000"/>
            </a:solidFill>
            <a:ln w="9525">
              <a:noFill/>
              <a:miter lim="800000"/>
              <a:headEnd/>
              <a:tailEnd/>
            </a:ln>
          </p:spPr>
          <p:txBody>
            <a:bodyPr wrap="none" anchor="ctr"/>
            <a:lstStyle/>
            <a:p>
              <a:endParaRPr lang="en-IN"/>
            </a:p>
          </p:txBody>
        </p:sp>
        <p:sp>
          <p:nvSpPr>
            <p:cNvPr id="8204" name="AutoShape 16"/>
            <p:cNvSpPr>
              <a:spLocks noChangeArrowheads="1"/>
            </p:cNvSpPr>
            <p:nvPr/>
          </p:nvSpPr>
          <p:spPr bwMode="auto">
            <a:xfrm>
              <a:off x="1541" y="1806"/>
              <a:ext cx="123" cy="92"/>
            </a:xfrm>
            <a:custGeom>
              <a:avLst/>
              <a:gdLst>
                <a:gd name="T0" fmla="*/ 62 w 123"/>
                <a:gd name="T1" fmla="*/ 0 h 92"/>
                <a:gd name="T2" fmla="*/ 0 w 123"/>
                <a:gd name="T3" fmla="*/ 35 h 92"/>
                <a:gd name="T4" fmla="*/ 23 w 123"/>
                <a:gd name="T5" fmla="*/ 92 h 92"/>
                <a:gd name="T6" fmla="*/ 100 w 123"/>
                <a:gd name="T7" fmla="*/ 92 h 92"/>
                <a:gd name="T8" fmla="*/ 123 w 123"/>
                <a:gd name="T9" fmla="*/ 35 h 92"/>
                <a:gd name="T10" fmla="*/ 17694720 60000 65536"/>
                <a:gd name="T11" fmla="*/ 11796480 60000 65536"/>
                <a:gd name="T12" fmla="*/ 5898240 60000 65536"/>
                <a:gd name="T13" fmla="*/ 5898240 60000 65536"/>
                <a:gd name="T14" fmla="*/ 0 60000 65536"/>
                <a:gd name="T15" fmla="*/ 38 w 123"/>
                <a:gd name="T16" fmla="*/ 35 h 92"/>
                <a:gd name="T17" fmla="*/ 85 w 123"/>
                <a:gd name="T18" fmla="*/ 70 h 92"/>
              </a:gdLst>
              <a:ahLst/>
              <a:cxnLst>
                <a:cxn ang="T10">
                  <a:pos x="T0" y="T1"/>
                </a:cxn>
                <a:cxn ang="T11">
                  <a:pos x="T2" y="T3"/>
                </a:cxn>
                <a:cxn ang="T12">
                  <a:pos x="T4" y="T5"/>
                </a:cxn>
                <a:cxn ang="T13">
                  <a:pos x="T6" y="T7"/>
                </a:cxn>
                <a:cxn ang="T14">
                  <a:pos x="T8" y="T9"/>
                </a:cxn>
              </a:cxnLst>
              <a:rect l="T15" t="T16" r="T17" b="T18"/>
              <a:pathLst>
                <a:path w="123" h="92">
                  <a:moveTo>
                    <a:pt x="0" y="35"/>
                  </a:moveTo>
                  <a:lnTo>
                    <a:pt x="47" y="35"/>
                  </a:lnTo>
                  <a:lnTo>
                    <a:pt x="62" y="0"/>
                  </a:lnTo>
                  <a:lnTo>
                    <a:pt x="76" y="35"/>
                  </a:lnTo>
                  <a:lnTo>
                    <a:pt x="123" y="35"/>
                  </a:lnTo>
                  <a:lnTo>
                    <a:pt x="85" y="57"/>
                  </a:lnTo>
                  <a:lnTo>
                    <a:pt x="100" y="92"/>
                  </a:lnTo>
                  <a:lnTo>
                    <a:pt x="62" y="70"/>
                  </a:lnTo>
                  <a:lnTo>
                    <a:pt x="23" y="92"/>
                  </a:lnTo>
                  <a:lnTo>
                    <a:pt x="38" y="57"/>
                  </a:lnTo>
                  <a:close/>
                </a:path>
              </a:pathLst>
            </a:custGeom>
            <a:solidFill>
              <a:srgbClr val="FF0000"/>
            </a:solidFill>
            <a:ln w="9525">
              <a:noFill/>
              <a:miter lim="800000"/>
              <a:headEnd/>
              <a:tailEnd/>
            </a:ln>
          </p:spPr>
          <p:txBody>
            <a:bodyPr wrap="none" anchor="ctr"/>
            <a:lstStyle/>
            <a:p>
              <a:endParaRPr lang="en-IN"/>
            </a:p>
          </p:txBody>
        </p:sp>
        <p:sp>
          <p:nvSpPr>
            <p:cNvPr id="8205" name="AutoShape 17"/>
            <p:cNvSpPr>
              <a:spLocks noChangeArrowheads="1"/>
            </p:cNvSpPr>
            <p:nvPr/>
          </p:nvSpPr>
          <p:spPr bwMode="auto">
            <a:xfrm>
              <a:off x="1705" y="1692"/>
              <a:ext cx="123" cy="92"/>
            </a:xfrm>
            <a:custGeom>
              <a:avLst/>
              <a:gdLst>
                <a:gd name="T0" fmla="*/ 62 w 123"/>
                <a:gd name="T1" fmla="*/ 0 h 92"/>
                <a:gd name="T2" fmla="*/ 0 w 123"/>
                <a:gd name="T3" fmla="*/ 35 h 92"/>
                <a:gd name="T4" fmla="*/ 23 w 123"/>
                <a:gd name="T5" fmla="*/ 92 h 92"/>
                <a:gd name="T6" fmla="*/ 100 w 123"/>
                <a:gd name="T7" fmla="*/ 92 h 92"/>
                <a:gd name="T8" fmla="*/ 123 w 123"/>
                <a:gd name="T9" fmla="*/ 35 h 92"/>
                <a:gd name="T10" fmla="*/ 17694720 60000 65536"/>
                <a:gd name="T11" fmla="*/ 11796480 60000 65536"/>
                <a:gd name="T12" fmla="*/ 5898240 60000 65536"/>
                <a:gd name="T13" fmla="*/ 5898240 60000 65536"/>
                <a:gd name="T14" fmla="*/ 0 60000 65536"/>
                <a:gd name="T15" fmla="*/ 38 w 123"/>
                <a:gd name="T16" fmla="*/ 35 h 92"/>
                <a:gd name="T17" fmla="*/ 85 w 123"/>
                <a:gd name="T18" fmla="*/ 70 h 92"/>
              </a:gdLst>
              <a:ahLst/>
              <a:cxnLst>
                <a:cxn ang="T10">
                  <a:pos x="T0" y="T1"/>
                </a:cxn>
                <a:cxn ang="T11">
                  <a:pos x="T2" y="T3"/>
                </a:cxn>
                <a:cxn ang="T12">
                  <a:pos x="T4" y="T5"/>
                </a:cxn>
                <a:cxn ang="T13">
                  <a:pos x="T6" y="T7"/>
                </a:cxn>
                <a:cxn ang="T14">
                  <a:pos x="T8" y="T9"/>
                </a:cxn>
              </a:cxnLst>
              <a:rect l="T15" t="T16" r="T17" b="T18"/>
              <a:pathLst>
                <a:path w="123" h="92">
                  <a:moveTo>
                    <a:pt x="0" y="35"/>
                  </a:moveTo>
                  <a:lnTo>
                    <a:pt x="47" y="35"/>
                  </a:lnTo>
                  <a:lnTo>
                    <a:pt x="62" y="0"/>
                  </a:lnTo>
                  <a:lnTo>
                    <a:pt x="76" y="35"/>
                  </a:lnTo>
                  <a:lnTo>
                    <a:pt x="123" y="35"/>
                  </a:lnTo>
                  <a:lnTo>
                    <a:pt x="85" y="57"/>
                  </a:lnTo>
                  <a:lnTo>
                    <a:pt x="100" y="92"/>
                  </a:lnTo>
                  <a:lnTo>
                    <a:pt x="62" y="70"/>
                  </a:lnTo>
                  <a:lnTo>
                    <a:pt x="23" y="92"/>
                  </a:lnTo>
                  <a:lnTo>
                    <a:pt x="38" y="57"/>
                  </a:lnTo>
                  <a:close/>
                </a:path>
              </a:pathLst>
            </a:custGeom>
            <a:solidFill>
              <a:srgbClr val="FF0000"/>
            </a:solidFill>
            <a:ln w="9525">
              <a:noFill/>
              <a:miter lim="800000"/>
              <a:headEnd/>
              <a:tailEnd/>
            </a:ln>
          </p:spPr>
          <p:txBody>
            <a:bodyPr wrap="none" anchor="ctr"/>
            <a:lstStyle/>
            <a:p>
              <a:endParaRPr lang="en-IN"/>
            </a:p>
          </p:txBody>
        </p:sp>
        <p:sp>
          <p:nvSpPr>
            <p:cNvPr id="8206" name="AutoShape 18"/>
            <p:cNvSpPr>
              <a:spLocks noChangeArrowheads="1"/>
            </p:cNvSpPr>
            <p:nvPr/>
          </p:nvSpPr>
          <p:spPr bwMode="auto">
            <a:xfrm>
              <a:off x="1928" y="1485"/>
              <a:ext cx="125" cy="92"/>
            </a:xfrm>
            <a:custGeom>
              <a:avLst/>
              <a:gdLst>
                <a:gd name="T0" fmla="*/ 63 w 125"/>
                <a:gd name="T1" fmla="*/ 0 h 92"/>
                <a:gd name="T2" fmla="*/ 0 w 125"/>
                <a:gd name="T3" fmla="*/ 35 h 92"/>
                <a:gd name="T4" fmla="*/ 24 w 125"/>
                <a:gd name="T5" fmla="*/ 92 h 92"/>
                <a:gd name="T6" fmla="*/ 101 w 125"/>
                <a:gd name="T7" fmla="*/ 92 h 92"/>
                <a:gd name="T8" fmla="*/ 125 w 125"/>
                <a:gd name="T9" fmla="*/ 35 h 92"/>
                <a:gd name="T10" fmla="*/ 17694720 60000 65536"/>
                <a:gd name="T11" fmla="*/ 11796480 60000 65536"/>
                <a:gd name="T12" fmla="*/ 5898240 60000 65536"/>
                <a:gd name="T13" fmla="*/ 5898240 60000 65536"/>
                <a:gd name="T14" fmla="*/ 0 60000 65536"/>
                <a:gd name="T15" fmla="*/ 39 w 125"/>
                <a:gd name="T16" fmla="*/ 35 h 92"/>
                <a:gd name="T17" fmla="*/ 86 w 125"/>
                <a:gd name="T18" fmla="*/ 70 h 92"/>
              </a:gdLst>
              <a:ahLst/>
              <a:cxnLst>
                <a:cxn ang="T10">
                  <a:pos x="T0" y="T1"/>
                </a:cxn>
                <a:cxn ang="T11">
                  <a:pos x="T2" y="T3"/>
                </a:cxn>
                <a:cxn ang="T12">
                  <a:pos x="T4" y="T5"/>
                </a:cxn>
                <a:cxn ang="T13">
                  <a:pos x="T6" y="T7"/>
                </a:cxn>
                <a:cxn ang="T14">
                  <a:pos x="T8" y="T9"/>
                </a:cxn>
              </a:cxnLst>
              <a:rect l="T15" t="T16" r="T17" b="T18"/>
              <a:pathLst>
                <a:path w="125" h="92">
                  <a:moveTo>
                    <a:pt x="0" y="35"/>
                  </a:moveTo>
                  <a:lnTo>
                    <a:pt x="48" y="35"/>
                  </a:lnTo>
                  <a:lnTo>
                    <a:pt x="63" y="0"/>
                  </a:lnTo>
                  <a:lnTo>
                    <a:pt x="77" y="35"/>
                  </a:lnTo>
                  <a:lnTo>
                    <a:pt x="125" y="35"/>
                  </a:lnTo>
                  <a:lnTo>
                    <a:pt x="86" y="57"/>
                  </a:lnTo>
                  <a:lnTo>
                    <a:pt x="101" y="92"/>
                  </a:lnTo>
                  <a:lnTo>
                    <a:pt x="63" y="70"/>
                  </a:lnTo>
                  <a:lnTo>
                    <a:pt x="24" y="92"/>
                  </a:lnTo>
                  <a:lnTo>
                    <a:pt x="39" y="57"/>
                  </a:lnTo>
                  <a:close/>
                </a:path>
              </a:pathLst>
            </a:custGeom>
            <a:solidFill>
              <a:srgbClr val="FF0000"/>
            </a:solidFill>
            <a:ln w="9525">
              <a:noFill/>
              <a:miter lim="800000"/>
              <a:headEnd/>
              <a:tailEnd/>
            </a:ln>
          </p:spPr>
          <p:txBody>
            <a:bodyPr wrap="none" anchor="ctr"/>
            <a:lstStyle/>
            <a:p>
              <a:endParaRPr lang="en-IN"/>
            </a:p>
          </p:txBody>
        </p:sp>
        <p:sp>
          <p:nvSpPr>
            <p:cNvPr id="8207" name="AutoShape 19"/>
            <p:cNvSpPr>
              <a:spLocks noChangeArrowheads="1"/>
            </p:cNvSpPr>
            <p:nvPr/>
          </p:nvSpPr>
          <p:spPr bwMode="auto">
            <a:xfrm>
              <a:off x="2053" y="1371"/>
              <a:ext cx="123" cy="94"/>
            </a:xfrm>
            <a:custGeom>
              <a:avLst/>
              <a:gdLst>
                <a:gd name="T0" fmla="*/ 62 w 123"/>
                <a:gd name="T1" fmla="*/ 0 h 94"/>
                <a:gd name="T2" fmla="*/ 0 w 123"/>
                <a:gd name="T3" fmla="*/ 36 h 94"/>
                <a:gd name="T4" fmla="*/ 23 w 123"/>
                <a:gd name="T5" fmla="*/ 94 h 94"/>
                <a:gd name="T6" fmla="*/ 100 w 123"/>
                <a:gd name="T7" fmla="*/ 94 h 94"/>
                <a:gd name="T8" fmla="*/ 123 w 123"/>
                <a:gd name="T9" fmla="*/ 36 h 94"/>
                <a:gd name="T10" fmla="*/ 17694720 60000 65536"/>
                <a:gd name="T11" fmla="*/ 11796480 60000 65536"/>
                <a:gd name="T12" fmla="*/ 5898240 60000 65536"/>
                <a:gd name="T13" fmla="*/ 5898240 60000 65536"/>
                <a:gd name="T14" fmla="*/ 0 60000 65536"/>
                <a:gd name="T15" fmla="*/ 38 w 123"/>
                <a:gd name="T16" fmla="*/ 36 h 94"/>
                <a:gd name="T17" fmla="*/ 85 w 123"/>
                <a:gd name="T18" fmla="*/ 72 h 94"/>
              </a:gdLst>
              <a:ahLst/>
              <a:cxnLst>
                <a:cxn ang="T10">
                  <a:pos x="T0" y="T1"/>
                </a:cxn>
                <a:cxn ang="T11">
                  <a:pos x="T2" y="T3"/>
                </a:cxn>
                <a:cxn ang="T12">
                  <a:pos x="T4" y="T5"/>
                </a:cxn>
                <a:cxn ang="T13">
                  <a:pos x="T6" y="T7"/>
                </a:cxn>
                <a:cxn ang="T14">
                  <a:pos x="T8" y="T9"/>
                </a:cxn>
              </a:cxnLst>
              <a:rect l="T15" t="T16" r="T17" b="T18"/>
              <a:pathLst>
                <a:path w="123" h="94">
                  <a:moveTo>
                    <a:pt x="0" y="36"/>
                  </a:moveTo>
                  <a:lnTo>
                    <a:pt x="47" y="36"/>
                  </a:lnTo>
                  <a:lnTo>
                    <a:pt x="62" y="0"/>
                  </a:lnTo>
                  <a:lnTo>
                    <a:pt x="76" y="36"/>
                  </a:lnTo>
                  <a:lnTo>
                    <a:pt x="123" y="36"/>
                  </a:lnTo>
                  <a:lnTo>
                    <a:pt x="85" y="58"/>
                  </a:lnTo>
                  <a:lnTo>
                    <a:pt x="100" y="94"/>
                  </a:lnTo>
                  <a:lnTo>
                    <a:pt x="62" y="72"/>
                  </a:lnTo>
                  <a:lnTo>
                    <a:pt x="23" y="94"/>
                  </a:lnTo>
                  <a:lnTo>
                    <a:pt x="38" y="58"/>
                  </a:lnTo>
                  <a:close/>
                </a:path>
              </a:pathLst>
            </a:custGeom>
            <a:solidFill>
              <a:srgbClr val="FF0000"/>
            </a:solidFill>
            <a:ln w="9525">
              <a:noFill/>
              <a:miter lim="800000"/>
              <a:headEnd/>
              <a:tailEnd/>
            </a:ln>
          </p:spPr>
          <p:txBody>
            <a:bodyPr wrap="none" anchor="ctr"/>
            <a:lstStyle/>
            <a:p>
              <a:endParaRPr lang="en-IN"/>
            </a:p>
          </p:txBody>
        </p:sp>
        <p:sp>
          <p:nvSpPr>
            <p:cNvPr id="8208" name="AutoShape 20"/>
            <p:cNvSpPr>
              <a:spLocks noChangeArrowheads="1"/>
            </p:cNvSpPr>
            <p:nvPr/>
          </p:nvSpPr>
          <p:spPr bwMode="auto">
            <a:xfrm>
              <a:off x="3104" y="2334"/>
              <a:ext cx="123" cy="90"/>
            </a:xfrm>
            <a:custGeom>
              <a:avLst/>
              <a:gdLst>
                <a:gd name="T0" fmla="*/ 62 w 123"/>
                <a:gd name="T1" fmla="*/ 0 h 90"/>
                <a:gd name="T2" fmla="*/ 0 w 123"/>
                <a:gd name="T3" fmla="*/ 34 h 90"/>
                <a:gd name="T4" fmla="*/ 23 w 123"/>
                <a:gd name="T5" fmla="*/ 90 h 90"/>
                <a:gd name="T6" fmla="*/ 100 w 123"/>
                <a:gd name="T7" fmla="*/ 90 h 90"/>
                <a:gd name="T8" fmla="*/ 123 w 123"/>
                <a:gd name="T9" fmla="*/ 34 h 90"/>
                <a:gd name="T10" fmla="*/ 17694720 60000 65536"/>
                <a:gd name="T11" fmla="*/ 11796480 60000 65536"/>
                <a:gd name="T12" fmla="*/ 5898240 60000 65536"/>
                <a:gd name="T13" fmla="*/ 5898240 60000 65536"/>
                <a:gd name="T14" fmla="*/ 0 60000 65536"/>
                <a:gd name="T15" fmla="*/ 38 w 123"/>
                <a:gd name="T16" fmla="*/ 34 h 90"/>
                <a:gd name="T17" fmla="*/ 85 w 123"/>
                <a:gd name="T18" fmla="*/ 69 h 90"/>
              </a:gdLst>
              <a:ahLst/>
              <a:cxnLst>
                <a:cxn ang="T10">
                  <a:pos x="T0" y="T1"/>
                </a:cxn>
                <a:cxn ang="T11">
                  <a:pos x="T2" y="T3"/>
                </a:cxn>
                <a:cxn ang="T12">
                  <a:pos x="T4" y="T5"/>
                </a:cxn>
                <a:cxn ang="T13">
                  <a:pos x="T6" y="T7"/>
                </a:cxn>
                <a:cxn ang="T14">
                  <a:pos x="T8" y="T9"/>
                </a:cxn>
              </a:cxnLst>
              <a:rect l="T15" t="T16" r="T17" b="T18"/>
              <a:pathLst>
                <a:path w="123" h="90">
                  <a:moveTo>
                    <a:pt x="0" y="34"/>
                  </a:moveTo>
                  <a:lnTo>
                    <a:pt x="47" y="34"/>
                  </a:lnTo>
                  <a:lnTo>
                    <a:pt x="62" y="0"/>
                  </a:lnTo>
                  <a:lnTo>
                    <a:pt x="76" y="34"/>
                  </a:lnTo>
                  <a:lnTo>
                    <a:pt x="123" y="34"/>
                  </a:lnTo>
                  <a:lnTo>
                    <a:pt x="85" y="56"/>
                  </a:lnTo>
                  <a:lnTo>
                    <a:pt x="100" y="90"/>
                  </a:lnTo>
                  <a:lnTo>
                    <a:pt x="62" y="69"/>
                  </a:lnTo>
                  <a:lnTo>
                    <a:pt x="23" y="90"/>
                  </a:lnTo>
                  <a:lnTo>
                    <a:pt x="38" y="56"/>
                  </a:lnTo>
                  <a:close/>
                </a:path>
              </a:pathLst>
            </a:custGeom>
            <a:solidFill>
              <a:srgbClr val="FF0000"/>
            </a:solidFill>
            <a:ln w="9525">
              <a:noFill/>
              <a:miter lim="800000"/>
              <a:headEnd/>
              <a:tailEnd/>
            </a:ln>
          </p:spPr>
          <p:txBody>
            <a:bodyPr wrap="none" anchor="ctr"/>
            <a:lstStyle/>
            <a:p>
              <a:endParaRPr lang="en-IN"/>
            </a:p>
          </p:txBody>
        </p:sp>
        <p:sp>
          <p:nvSpPr>
            <p:cNvPr id="8209" name="AutoShape 21"/>
            <p:cNvSpPr>
              <a:spLocks noChangeArrowheads="1"/>
            </p:cNvSpPr>
            <p:nvPr/>
          </p:nvSpPr>
          <p:spPr bwMode="auto">
            <a:xfrm>
              <a:off x="3143" y="2183"/>
              <a:ext cx="125" cy="94"/>
            </a:xfrm>
            <a:custGeom>
              <a:avLst/>
              <a:gdLst>
                <a:gd name="T0" fmla="*/ 63 w 125"/>
                <a:gd name="T1" fmla="*/ 0 h 94"/>
                <a:gd name="T2" fmla="*/ 0 w 125"/>
                <a:gd name="T3" fmla="*/ 36 h 94"/>
                <a:gd name="T4" fmla="*/ 24 w 125"/>
                <a:gd name="T5" fmla="*/ 94 h 94"/>
                <a:gd name="T6" fmla="*/ 101 w 125"/>
                <a:gd name="T7" fmla="*/ 94 h 94"/>
                <a:gd name="T8" fmla="*/ 125 w 125"/>
                <a:gd name="T9" fmla="*/ 36 h 94"/>
                <a:gd name="T10" fmla="*/ 17694720 60000 65536"/>
                <a:gd name="T11" fmla="*/ 11796480 60000 65536"/>
                <a:gd name="T12" fmla="*/ 5898240 60000 65536"/>
                <a:gd name="T13" fmla="*/ 5898240 60000 65536"/>
                <a:gd name="T14" fmla="*/ 0 60000 65536"/>
                <a:gd name="T15" fmla="*/ 39 w 125"/>
                <a:gd name="T16" fmla="*/ 36 h 94"/>
                <a:gd name="T17" fmla="*/ 86 w 125"/>
                <a:gd name="T18" fmla="*/ 72 h 94"/>
              </a:gdLst>
              <a:ahLst/>
              <a:cxnLst>
                <a:cxn ang="T10">
                  <a:pos x="T0" y="T1"/>
                </a:cxn>
                <a:cxn ang="T11">
                  <a:pos x="T2" y="T3"/>
                </a:cxn>
                <a:cxn ang="T12">
                  <a:pos x="T4" y="T5"/>
                </a:cxn>
                <a:cxn ang="T13">
                  <a:pos x="T6" y="T7"/>
                </a:cxn>
                <a:cxn ang="T14">
                  <a:pos x="T8" y="T9"/>
                </a:cxn>
              </a:cxnLst>
              <a:rect l="T15" t="T16" r="T17" b="T18"/>
              <a:pathLst>
                <a:path w="125" h="94">
                  <a:moveTo>
                    <a:pt x="0" y="36"/>
                  </a:moveTo>
                  <a:lnTo>
                    <a:pt x="48" y="36"/>
                  </a:lnTo>
                  <a:lnTo>
                    <a:pt x="63" y="0"/>
                  </a:lnTo>
                  <a:lnTo>
                    <a:pt x="77" y="36"/>
                  </a:lnTo>
                  <a:lnTo>
                    <a:pt x="125" y="36"/>
                  </a:lnTo>
                  <a:lnTo>
                    <a:pt x="86" y="58"/>
                  </a:lnTo>
                  <a:lnTo>
                    <a:pt x="101" y="94"/>
                  </a:lnTo>
                  <a:lnTo>
                    <a:pt x="63" y="72"/>
                  </a:lnTo>
                  <a:lnTo>
                    <a:pt x="24" y="94"/>
                  </a:lnTo>
                  <a:lnTo>
                    <a:pt x="39" y="58"/>
                  </a:lnTo>
                  <a:close/>
                </a:path>
              </a:pathLst>
            </a:custGeom>
            <a:solidFill>
              <a:srgbClr val="FF0000"/>
            </a:solidFill>
            <a:ln w="9525">
              <a:noFill/>
              <a:miter lim="800000"/>
              <a:headEnd/>
              <a:tailEnd/>
            </a:ln>
          </p:spPr>
          <p:txBody>
            <a:bodyPr wrap="none" anchor="ctr"/>
            <a:lstStyle/>
            <a:p>
              <a:endParaRPr lang="en-IN"/>
            </a:p>
          </p:txBody>
        </p:sp>
        <p:sp>
          <p:nvSpPr>
            <p:cNvPr id="8210" name="AutoShape 22"/>
            <p:cNvSpPr>
              <a:spLocks noChangeArrowheads="1"/>
            </p:cNvSpPr>
            <p:nvPr/>
          </p:nvSpPr>
          <p:spPr bwMode="auto">
            <a:xfrm>
              <a:off x="288" y="1104"/>
              <a:ext cx="123" cy="90"/>
            </a:xfrm>
            <a:custGeom>
              <a:avLst/>
              <a:gdLst>
                <a:gd name="T0" fmla="*/ 62 w 123"/>
                <a:gd name="T1" fmla="*/ 0 h 90"/>
                <a:gd name="T2" fmla="*/ 0 w 123"/>
                <a:gd name="T3" fmla="*/ 34 h 90"/>
                <a:gd name="T4" fmla="*/ 23 w 123"/>
                <a:gd name="T5" fmla="*/ 90 h 90"/>
                <a:gd name="T6" fmla="*/ 100 w 123"/>
                <a:gd name="T7" fmla="*/ 90 h 90"/>
                <a:gd name="T8" fmla="*/ 123 w 123"/>
                <a:gd name="T9" fmla="*/ 34 h 90"/>
                <a:gd name="T10" fmla="*/ 17694720 60000 65536"/>
                <a:gd name="T11" fmla="*/ 11796480 60000 65536"/>
                <a:gd name="T12" fmla="*/ 5898240 60000 65536"/>
                <a:gd name="T13" fmla="*/ 5898240 60000 65536"/>
                <a:gd name="T14" fmla="*/ 0 60000 65536"/>
                <a:gd name="T15" fmla="*/ 38 w 123"/>
                <a:gd name="T16" fmla="*/ 34 h 90"/>
                <a:gd name="T17" fmla="*/ 85 w 123"/>
                <a:gd name="T18" fmla="*/ 69 h 90"/>
              </a:gdLst>
              <a:ahLst/>
              <a:cxnLst>
                <a:cxn ang="T10">
                  <a:pos x="T0" y="T1"/>
                </a:cxn>
                <a:cxn ang="T11">
                  <a:pos x="T2" y="T3"/>
                </a:cxn>
                <a:cxn ang="T12">
                  <a:pos x="T4" y="T5"/>
                </a:cxn>
                <a:cxn ang="T13">
                  <a:pos x="T6" y="T7"/>
                </a:cxn>
                <a:cxn ang="T14">
                  <a:pos x="T8" y="T9"/>
                </a:cxn>
              </a:cxnLst>
              <a:rect l="T15" t="T16" r="T17" b="T18"/>
              <a:pathLst>
                <a:path w="123" h="90">
                  <a:moveTo>
                    <a:pt x="0" y="34"/>
                  </a:moveTo>
                  <a:lnTo>
                    <a:pt x="47" y="34"/>
                  </a:lnTo>
                  <a:lnTo>
                    <a:pt x="62" y="0"/>
                  </a:lnTo>
                  <a:lnTo>
                    <a:pt x="76" y="34"/>
                  </a:lnTo>
                  <a:lnTo>
                    <a:pt x="123" y="34"/>
                  </a:lnTo>
                  <a:lnTo>
                    <a:pt x="85" y="56"/>
                  </a:lnTo>
                  <a:lnTo>
                    <a:pt x="100" y="90"/>
                  </a:lnTo>
                  <a:lnTo>
                    <a:pt x="62" y="69"/>
                  </a:lnTo>
                  <a:lnTo>
                    <a:pt x="23" y="90"/>
                  </a:lnTo>
                  <a:lnTo>
                    <a:pt x="38" y="56"/>
                  </a:lnTo>
                  <a:close/>
                </a:path>
              </a:pathLst>
            </a:custGeom>
            <a:solidFill>
              <a:srgbClr val="FF0000"/>
            </a:solidFill>
            <a:ln w="9525">
              <a:noFill/>
              <a:miter lim="800000"/>
              <a:headEnd/>
              <a:tailEnd/>
            </a:ln>
          </p:spPr>
          <p:txBody>
            <a:bodyPr wrap="none" anchor="ctr"/>
            <a:lstStyle/>
            <a:p>
              <a:endParaRPr lang="en-IN"/>
            </a:p>
          </p:txBody>
        </p:sp>
        <p:sp>
          <p:nvSpPr>
            <p:cNvPr id="8211" name="AutoShape 23"/>
            <p:cNvSpPr>
              <a:spLocks noChangeArrowheads="1"/>
            </p:cNvSpPr>
            <p:nvPr/>
          </p:nvSpPr>
          <p:spPr bwMode="auto">
            <a:xfrm>
              <a:off x="459" y="1177"/>
              <a:ext cx="123" cy="94"/>
            </a:xfrm>
            <a:custGeom>
              <a:avLst/>
              <a:gdLst>
                <a:gd name="T0" fmla="*/ 62 w 123"/>
                <a:gd name="T1" fmla="*/ 0 h 94"/>
                <a:gd name="T2" fmla="*/ 0 w 123"/>
                <a:gd name="T3" fmla="*/ 36 h 94"/>
                <a:gd name="T4" fmla="*/ 23 w 123"/>
                <a:gd name="T5" fmla="*/ 94 h 94"/>
                <a:gd name="T6" fmla="*/ 100 w 123"/>
                <a:gd name="T7" fmla="*/ 94 h 94"/>
                <a:gd name="T8" fmla="*/ 123 w 123"/>
                <a:gd name="T9" fmla="*/ 36 h 94"/>
                <a:gd name="T10" fmla="*/ 17694720 60000 65536"/>
                <a:gd name="T11" fmla="*/ 11796480 60000 65536"/>
                <a:gd name="T12" fmla="*/ 5898240 60000 65536"/>
                <a:gd name="T13" fmla="*/ 5898240 60000 65536"/>
                <a:gd name="T14" fmla="*/ 0 60000 65536"/>
                <a:gd name="T15" fmla="*/ 38 w 123"/>
                <a:gd name="T16" fmla="*/ 36 h 94"/>
                <a:gd name="T17" fmla="*/ 85 w 123"/>
                <a:gd name="T18" fmla="*/ 72 h 94"/>
              </a:gdLst>
              <a:ahLst/>
              <a:cxnLst>
                <a:cxn ang="T10">
                  <a:pos x="T0" y="T1"/>
                </a:cxn>
                <a:cxn ang="T11">
                  <a:pos x="T2" y="T3"/>
                </a:cxn>
                <a:cxn ang="T12">
                  <a:pos x="T4" y="T5"/>
                </a:cxn>
                <a:cxn ang="T13">
                  <a:pos x="T6" y="T7"/>
                </a:cxn>
                <a:cxn ang="T14">
                  <a:pos x="T8" y="T9"/>
                </a:cxn>
              </a:cxnLst>
              <a:rect l="T15" t="T16" r="T17" b="T18"/>
              <a:pathLst>
                <a:path w="123" h="94">
                  <a:moveTo>
                    <a:pt x="0" y="36"/>
                  </a:moveTo>
                  <a:lnTo>
                    <a:pt x="47" y="36"/>
                  </a:lnTo>
                  <a:lnTo>
                    <a:pt x="62" y="0"/>
                  </a:lnTo>
                  <a:lnTo>
                    <a:pt x="76" y="36"/>
                  </a:lnTo>
                  <a:lnTo>
                    <a:pt x="123" y="36"/>
                  </a:lnTo>
                  <a:lnTo>
                    <a:pt x="85" y="58"/>
                  </a:lnTo>
                  <a:lnTo>
                    <a:pt x="100" y="94"/>
                  </a:lnTo>
                  <a:lnTo>
                    <a:pt x="62" y="72"/>
                  </a:lnTo>
                  <a:lnTo>
                    <a:pt x="23" y="94"/>
                  </a:lnTo>
                  <a:lnTo>
                    <a:pt x="38" y="58"/>
                  </a:lnTo>
                  <a:close/>
                </a:path>
              </a:pathLst>
            </a:custGeom>
            <a:solidFill>
              <a:srgbClr val="FF0000"/>
            </a:solidFill>
            <a:ln w="9525">
              <a:noFill/>
              <a:miter lim="800000"/>
              <a:headEnd/>
              <a:tailEnd/>
            </a:ln>
          </p:spPr>
          <p:txBody>
            <a:bodyPr wrap="none" anchor="ctr"/>
            <a:lstStyle/>
            <a:p>
              <a:endParaRPr lang="en-IN"/>
            </a:p>
          </p:txBody>
        </p:sp>
      </p:grpSp>
      <p:pic>
        <p:nvPicPr>
          <p:cNvPr id="8197" name="Picture 48" descr="test2.bmp"/>
          <p:cNvPicPr>
            <a:picLocks noChangeAspect="1"/>
          </p:cNvPicPr>
          <p:nvPr/>
        </p:nvPicPr>
        <p:blipFill>
          <a:blip r:embed="rId4"/>
          <a:srcRect/>
          <a:stretch>
            <a:fillRect/>
          </a:stretch>
        </p:blipFill>
        <p:spPr bwMode="auto">
          <a:xfrm>
            <a:off x="304800" y="3894138"/>
            <a:ext cx="3962400" cy="2811462"/>
          </a:xfrm>
          <a:prstGeom prst="rect">
            <a:avLst/>
          </a:prstGeom>
          <a:noFill/>
          <a:ln w="9525">
            <a:noFill/>
            <a:miter lim="800000"/>
            <a:headEnd/>
            <a:tailEnd/>
          </a:ln>
        </p:spPr>
      </p:pic>
      <p:sp>
        <p:nvSpPr>
          <p:cNvPr id="8198" name="AutoShape 19"/>
          <p:cNvSpPr>
            <a:spLocks noChangeArrowheads="1"/>
          </p:cNvSpPr>
          <p:nvPr/>
        </p:nvSpPr>
        <p:spPr bwMode="auto">
          <a:xfrm>
            <a:off x="6964363" y="5837238"/>
            <a:ext cx="87312" cy="69850"/>
          </a:xfrm>
          <a:custGeom>
            <a:avLst/>
            <a:gdLst>
              <a:gd name="T0" fmla="*/ 2147483647 w 123"/>
              <a:gd name="T1" fmla="*/ 0 h 94"/>
              <a:gd name="T2" fmla="*/ 0 w 123"/>
              <a:gd name="T3" fmla="*/ 2147483647 h 94"/>
              <a:gd name="T4" fmla="*/ 2147483647 w 123"/>
              <a:gd name="T5" fmla="*/ 2147483647 h 94"/>
              <a:gd name="T6" fmla="*/ 2147483647 w 123"/>
              <a:gd name="T7" fmla="*/ 2147483647 h 94"/>
              <a:gd name="T8" fmla="*/ 2147483647 w 123"/>
              <a:gd name="T9" fmla="*/ 2147483647 h 94"/>
              <a:gd name="T10" fmla="*/ 17694720 60000 65536"/>
              <a:gd name="T11" fmla="*/ 11796480 60000 65536"/>
              <a:gd name="T12" fmla="*/ 5898240 60000 65536"/>
              <a:gd name="T13" fmla="*/ 5898240 60000 65536"/>
              <a:gd name="T14" fmla="*/ 0 60000 65536"/>
              <a:gd name="T15" fmla="*/ 38 w 123"/>
              <a:gd name="T16" fmla="*/ 36 h 94"/>
              <a:gd name="T17" fmla="*/ 85 w 123"/>
              <a:gd name="T18" fmla="*/ 72 h 94"/>
            </a:gdLst>
            <a:ahLst/>
            <a:cxnLst>
              <a:cxn ang="T10">
                <a:pos x="T0" y="T1"/>
              </a:cxn>
              <a:cxn ang="T11">
                <a:pos x="T2" y="T3"/>
              </a:cxn>
              <a:cxn ang="T12">
                <a:pos x="T4" y="T5"/>
              </a:cxn>
              <a:cxn ang="T13">
                <a:pos x="T6" y="T7"/>
              </a:cxn>
              <a:cxn ang="T14">
                <a:pos x="T8" y="T9"/>
              </a:cxn>
            </a:cxnLst>
            <a:rect l="T15" t="T16" r="T17" b="T18"/>
            <a:pathLst>
              <a:path w="123" h="94">
                <a:moveTo>
                  <a:pt x="0" y="36"/>
                </a:moveTo>
                <a:lnTo>
                  <a:pt x="47" y="36"/>
                </a:lnTo>
                <a:lnTo>
                  <a:pt x="62" y="0"/>
                </a:lnTo>
                <a:lnTo>
                  <a:pt x="76" y="36"/>
                </a:lnTo>
                <a:lnTo>
                  <a:pt x="123" y="36"/>
                </a:lnTo>
                <a:lnTo>
                  <a:pt x="85" y="58"/>
                </a:lnTo>
                <a:lnTo>
                  <a:pt x="100" y="94"/>
                </a:lnTo>
                <a:lnTo>
                  <a:pt x="62" y="72"/>
                </a:lnTo>
                <a:lnTo>
                  <a:pt x="23" y="94"/>
                </a:lnTo>
                <a:lnTo>
                  <a:pt x="38" y="58"/>
                </a:lnTo>
                <a:close/>
              </a:path>
            </a:pathLst>
          </a:custGeom>
          <a:solidFill>
            <a:srgbClr val="00B050"/>
          </a:solidFill>
          <a:ln w="9525">
            <a:noFill/>
            <a:miter lim="800000"/>
            <a:headEnd/>
            <a:tailEnd/>
          </a:ln>
        </p:spPr>
        <p:txBody>
          <a:bodyPr wrap="none" anchor="ctr"/>
          <a:lstStyle/>
          <a:p>
            <a:endParaRPr lang="en-IN"/>
          </a:p>
        </p:txBody>
      </p:sp>
      <p:sp>
        <p:nvSpPr>
          <p:cNvPr id="8199" name="AutoShape 19"/>
          <p:cNvSpPr>
            <a:spLocks noChangeArrowheads="1"/>
          </p:cNvSpPr>
          <p:nvPr/>
        </p:nvSpPr>
        <p:spPr bwMode="auto">
          <a:xfrm>
            <a:off x="7026275" y="6129338"/>
            <a:ext cx="87313" cy="69850"/>
          </a:xfrm>
          <a:custGeom>
            <a:avLst/>
            <a:gdLst>
              <a:gd name="T0" fmla="*/ 2147483647 w 123"/>
              <a:gd name="T1" fmla="*/ 0 h 94"/>
              <a:gd name="T2" fmla="*/ 0 w 123"/>
              <a:gd name="T3" fmla="*/ 2147483647 h 94"/>
              <a:gd name="T4" fmla="*/ 2147483647 w 123"/>
              <a:gd name="T5" fmla="*/ 2147483647 h 94"/>
              <a:gd name="T6" fmla="*/ 2147483647 w 123"/>
              <a:gd name="T7" fmla="*/ 2147483647 h 94"/>
              <a:gd name="T8" fmla="*/ 2147483647 w 123"/>
              <a:gd name="T9" fmla="*/ 2147483647 h 94"/>
              <a:gd name="T10" fmla="*/ 17694720 60000 65536"/>
              <a:gd name="T11" fmla="*/ 11796480 60000 65536"/>
              <a:gd name="T12" fmla="*/ 5898240 60000 65536"/>
              <a:gd name="T13" fmla="*/ 5898240 60000 65536"/>
              <a:gd name="T14" fmla="*/ 0 60000 65536"/>
              <a:gd name="T15" fmla="*/ 38 w 123"/>
              <a:gd name="T16" fmla="*/ 36 h 94"/>
              <a:gd name="T17" fmla="*/ 85 w 123"/>
              <a:gd name="T18" fmla="*/ 72 h 94"/>
            </a:gdLst>
            <a:ahLst/>
            <a:cxnLst>
              <a:cxn ang="T10">
                <a:pos x="T0" y="T1"/>
              </a:cxn>
              <a:cxn ang="T11">
                <a:pos x="T2" y="T3"/>
              </a:cxn>
              <a:cxn ang="T12">
                <a:pos x="T4" y="T5"/>
              </a:cxn>
              <a:cxn ang="T13">
                <a:pos x="T6" y="T7"/>
              </a:cxn>
              <a:cxn ang="T14">
                <a:pos x="T8" y="T9"/>
              </a:cxn>
            </a:cxnLst>
            <a:rect l="T15" t="T16" r="T17" b="T18"/>
            <a:pathLst>
              <a:path w="123" h="94">
                <a:moveTo>
                  <a:pt x="0" y="36"/>
                </a:moveTo>
                <a:lnTo>
                  <a:pt x="47" y="36"/>
                </a:lnTo>
                <a:lnTo>
                  <a:pt x="62" y="0"/>
                </a:lnTo>
                <a:lnTo>
                  <a:pt x="76" y="36"/>
                </a:lnTo>
                <a:lnTo>
                  <a:pt x="123" y="36"/>
                </a:lnTo>
                <a:lnTo>
                  <a:pt x="85" y="58"/>
                </a:lnTo>
                <a:lnTo>
                  <a:pt x="100" y="94"/>
                </a:lnTo>
                <a:lnTo>
                  <a:pt x="62" y="72"/>
                </a:lnTo>
                <a:lnTo>
                  <a:pt x="23" y="94"/>
                </a:lnTo>
                <a:lnTo>
                  <a:pt x="38" y="58"/>
                </a:lnTo>
                <a:close/>
              </a:path>
            </a:pathLst>
          </a:custGeom>
          <a:solidFill>
            <a:srgbClr val="00B050"/>
          </a:solidFill>
          <a:ln w="9525">
            <a:noFill/>
            <a:miter lim="800000"/>
            <a:headEnd/>
            <a:tailEnd/>
          </a:ln>
        </p:spPr>
        <p:txBody>
          <a:bodyPr wrap="none" anchor="ctr"/>
          <a:lstStyle/>
          <a:p>
            <a:endParaRPr lang="en-IN"/>
          </a:p>
        </p:txBody>
      </p:sp>
      <p:pic>
        <p:nvPicPr>
          <p:cNvPr id="8200" name="Picture 2" descr="round"/>
          <p:cNvPicPr>
            <a:picLocks noChangeAspect="1" noChangeArrowheads="1" noCrop="1"/>
          </p:cNvPicPr>
          <p:nvPr/>
        </p:nvPicPr>
        <p:blipFill>
          <a:blip r:embed="rId5"/>
          <a:srcRect/>
          <a:stretch>
            <a:fillRect/>
          </a:stretch>
        </p:blipFill>
        <p:spPr bwMode="auto">
          <a:xfrm>
            <a:off x="8474075" y="92075"/>
            <a:ext cx="669925" cy="6699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1143000"/>
          </a:xfrm>
        </p:spPr>
        <p:txBody>
          <a:bodyPr/>
          <a:lstStyle/>
          <a:p>
            <a:pPr>
              <a:defRPr/>
            </a:pPr>
            <a:r>
              <a:rPr lang="en-US" dirty="0" smtClean="0"/>
              <a:t>XII Plan (2012-17) Proposal - Observations</a:t>
            </a:r>
            <a:endParaRPr lang="en-US" dirty="0"/>
          </a:p>
        </p:txBody>
      </p:sp>
      <p:graphicFrame>
        <p:nvGraphicFramePr>
          <p:cNvPr id="4" name="Content Placeholder 3"/>
          <p:cNvGraphicFramePr>
            <a:graphicFrameLocks noGrp="1"/>
          </p:cNvGraphicFramePr>
          <p:nvPr>
            <p:ph idx="1"/>
          </p:nvPr>
        </p:nvGraphicFramePr>
        <p:xfrm>
          <a:off x="381000" y="1214422"/>
          <a:ext cx="8534400" cy="5476240"/>
        </p:xfrm>
        <a:graphic>
          <a:graphicData uri="http://schemas.openxmlformats.org/drawingml/2006/table">
            <a:tbl>
              <a:tblPr firstRow="1" firstCol="1" lastRow="1" lastCol="1" bandRow="1" bandCol="1">
                <a:tableStyleId>{7E9639D4-E3E2-4D34-9284-5A2195B3D0D7}</a:tableStyleId>
              </a:tblPr>
              <a:tblGrid>
                <a:gridCol w="457199"/>
                <a:gridCol w="2942549"/>
                <a:gridCol w="1190238"/>
                <a:gridCol w="1261027"/>
                <a:gridCol w="1198470"/>
                <a:gridCol w="1484917"/>
              </a:tblGrid>
              <a:tr h="1097357">
                <a:tc>
                  <a:txBody>
                    <a:bodyPr/>
                    <a:lstStyle/>
                    <a:p>
                      <a:pPr marL="0" marR="0" algn="just">
                        <a:lnSpc>
                          <a:spcPct val="150000"/>
                        </a:lnSpc>
                        <a:spcBef>
                          <a:spcPts val="0"/>
                        </a:spcBef>
                        <a:spcAft>
                          <a:spcPts val="1000"/>
                        </a:spcAft>
                      </a:pPr>
                      <a:r>
                        <a:rPr lang="en-US" sz="1800" dirty="0">
                          <a:effectLst/>
                        </a:rPr>
                        <a:t>S. No.</a:t>
                      </a:r>
                      <a:endParaRPr lang="en-US" sz="1600" dirty="0">
                        <a:effectLst/>
                        <a:latin typeface="Cambria"/>
                        <a:ea typeface="Times New Roman"/>
                        <a:cs typeface="Times New Roman"/>
                      </a:endParaRPr>
                    </a:p>
                  </a:txBody>
                  <a:tcPr marL="68580" marR="68580" marT="0" marB="0"/>
                </a:tc>
                <a:tc>
                  <a:txBody>
                    <a:bodyPr/>
                    <a:lstStyle/>
                    <a:p>
                      <a:pPr marL="0" marR="0" algn="just">
                        <a:lnSpc>
                          <a:spcPct val="150000"/>
                        </a:lnSpc>
                        <a:spcBef>
                          <a:spcPts val="0"/>
                        </a:spcBef>
                        <a:spcAft>
                          <a:spcPts val="1000"/>
                        </a:spcAft>
                      </a:pPr>
                      <a:r>
                        <a:rPr lang="en-US" sz="1800" dirty="0">
                          <a:effectLst/>
                        </a:rPr>
                        <a:t>Observing System</a:t>
                      </a:r>
                      <a:endParaRPr lang="en-US" sz="1600" dirty="0">
                        <a:effectLst/>
                        <a:latin typeface="Cambria"/>
                        <a:ea typeface="Times New Roman"/>
                        <a:cs typeface="Times New Roman"/>
                      </a:endParaRPr>
                    </a:p>
                  </a:txBody>
                  <a:tcPr marL="68580" marR="68580" marT="0" marB="0"/>
                </a:tc>
                <a:tc>
                  <a:txBody>
                    <a:bodyPr/>
                    <a:lstStyle/>
                    <a:p>
                      <a:pPr marL="0" marR="0" algn="just">
                        <a:lnSpc>
                          <a:spcPct val="150000"/>
                        </a:lnSpc>
                        <a:spcBef>
                          <a:spcPts val="0"/>
                        </a:spcBef>
                        <a:spcAft>
                          <a:spcPts val="1000"/>
                        </a:spcAft>
                      </a:pPr>
                      <a:r>
                        <a:rPr lang="en-US" sz="1800">
                          <a:effectLst/>
                        </a:rPr>
                        <a:t>Existing during XI Plan</a:t>
                      </a:r>
                      <a:endParaRPr lang="en-US" sz="1600">
                        <a:effectLst/>
                        <a:latin typeface="Cambria"/>
                        <a:ea typeface="Times New Roman"/>
                        <a:cs typeface="Times New Roman"/>
                      </a:endParaRPr>
                    </a:p>
                  </a:txBody>
                  <a:tcPr marL="68580" marR="68580" marT="0" marB="0"/>
                </a:tc>
                <a:tc>
                  <a:txBody>
                    <a:bodyPr/>
                    <a:lstStyle/>
                    <a:p>
                      <a:pPr marL="0" marR="0" algn="just">
                        <a:lnSpc>
                          <a:spcPct val="150000"/>
                        </a:lnSpc>
                        <a:spcBef>
                          <a:spcPts val="0"/>
                        </a:spcBef>
                        <a:spcAft>
                          <a:spcPts val="1000"/>
                        </a:spcAft>
                      </a:pPr>
                      <a:r>
                        <a:rPr lang="en-US" sz="1800">
                          <a:effectLst/>
                        </a:rPr>
                        <a:t>Proposed during XII Plan</a:t>
                      </a:r>
                      <a:endParaRPr lang="en-US" sz="1600">
                        <a:effectLst/>
                        <a:latin typeface="Cambria"/>
                        <a:ea typeface="Times New Roman"/>
                        <a:cs typeface="Times New Roman"/>
                      </a:endParaRPr>
                    </a:p>
                  </a:txBody>
                  <a:tcPr marL="68580" marR="68580" marT="0" marB="0"/>
                </a:tc>
                <a:tc>
                  <a:txBody>
                    <a:bodyPr/>
                    <a:lstStyle/>
                    <a:p>
                      <a:pPr marL="0" marR="0" algn="just">
                        <a:lnSpc>
                          <a:spcPct val="150000"/>
                        </a:lnSpc>
                        <a:spcBef>
                          <a:spcPts val="0"/>
                        </a:spcBef>
                        <a:spcAft>
                          <a:spcPts val="1000"/>
                        </a:spcAft>
                      </a:pPr>
                      <a:r>
                        <a:rPr lang="en-US" sz="1800">
                          <a:effectLst/>
                        </a:rPr>
                        <a:t>Nodal/Implementing Institute</a:t>
                      </a:r>
                      <a:endParaRPr lang="en-US" sz="1600">
                        <a:effectLst/>
                        <a:latin typeface="Cambria"/>
                        <a:ea typeface="Times New Roman"/>
                        <a:cs typeface="Times New Roman"/>
                      </a:endParaRPr>
                    </a:p>
                  </a:txBody>
                  <a:tcPr marL="68580" marR="68580" marT="0" marB="0"/>
                </a:tc>
                <a:tc>
                  <a:txBody>
                    <a:bodyPr/>
                    <a:lstStyle/>
                    <a:p>
                      <a:pPr marL="0" marR="0" algn="just">
                        <a:lnSpc>
                          <a:spcPct val="150000"/>
                        </a:lnSpc>
                        <a:spcBef>
                          <a:spcPts val="0"/>
                        </a:spcBef>
                        <a:spcAft>
                          <a:spcPts val="1000"/>
                        </a:spcAft>
                      </a:pPr>
                      <a:r>
                        <a:rPr lang="en-US" sz="1800">
                          <a:effectLst/>
                        </a:rPr>
                        <a:t>Other Partners</a:t>
                      </a:r>
                      <a:endParaRPr lang="en-US" sz="1600">
                        <a:effectLst/>
                        <a:latin typeface="Cambria"/>
                        <a:ea typeface="Times New Roman"/>
                        <a:cs typeface="Times New Roman"/>
                      </a:endParaRPr>
                    </a:p>
                  </a:txBody>
                  <a:tcPr marL="68580" marR="68580" marT="0" marB="0"/>
                </a:tc>
              </a:tr>
              <a:tr h="1097357">
                <a:tc>
                  <a:txBody>
                    <a:bodyPr/>
                    <a:lstStyle/>
                    <a:p>
                      <a:pPr marL="0" marR="0" algn="just">
                        <a:lnSpc>
                          <a:spcPct val="150000"/>
                        </a:lnSpc>
                        <a:spcBef>
                          <a:spcPts val="0"/>
                        </a:spcBef>
                        <a:spcAft>
                          <a:spcPts val="1000"/>
                        </a:spcAft>
                      </a:pPr>
                      <a:r>
                        <a:rPr lang="en-US" sz="1800">
                          <a:solidFill>
                            <a:srgbClr val="FFFF00"/>
                          </a:solidFill>
                          <a:effectLst/>
                        </a:rPr>
                        <a:t>1.</a:t>
                      </a:r>
                      <a:endParaRPr lang="en-US" sz="1600">
                        <a:solidFill>
                          <a:srgbClr val="FFFF00"/>
                        </a:solidFill>
                        <a:effectLst/>
                        <a:latin typeface="Cambria"/>
                        <a:ea typeface="Times New Roman"/>
                        <a:cs typeface="Times New Roman"/>
                      </a:endParaRPr>
                    </a:p>
                  </a:txBody>
                  <a:tcPr marL="68580" marR="68580" marT="0" marB="0"/>
                </a:tc>
                <a:tc>
                  <a:txBody>
                    <a:bodyPr/>
                    <a:lstStyle/>
                    <a:p>
                      <a:pPr marL="0" marR="0" algn="just">
                        <a:lnSpc>
                          <a:spcPct val="150000"/>
                        </a:lnSpc>
                        <a:spcBef>
                          <a:spcPts val="0"/>
                        </a:spcBef>
                        <a:spcAft>
                          <a:spcPts val="1000"/>
                        </a:spcAft>
                      </a:pPr>
                      <a:r>
                        <a:rPr lang="en-US" sz="1800" dirty="0">
                          <a:solidFill>
                            <a:srgbClr val="FFFF00"/>
                          </a:solidFill>
                          <a:effectLst/>
                        </a:rPr>
                        <a:t>Met-ocean data buoys attached with surface and sub-surface sensors in the open ocean.</a:t>
                      </a:r>
                      <a:endParaRPr lang="en-US" sz="1600" dirty="0">
                        <a:solidFill>
                          <a:srgbClr val="FFFF00"/>
                        </a:solidFill>
                        <a:effectLst/>
                        <a:latin typeface="Cambria"/>
                        <a:ea typeface="Times New Roman"/>
                        <a:cs typeface="Times New Roman"/>
                      </a:endParaRPr>
                    </a:p>
                  </a:txBody>
                  <a:tcPr marL="68580" marR="68580" marT="0" marB="0"/>
                </a:tc>
                <a:tc>
                  <a:txBody>
                    <a:bodyPr/>
                    <a:lstStyle/>
                    <a:p>
                      <a:pPr marL="0" marR="0" algn="ctr">
                        <a:lnSpc>
                          <a:spcPct val="150000"/>
                        </a:lnSpc>
                        <a:spcBef>
                          <a:spcPts val="0"/>
                        </a:spcBef>
                        <a:spcAft>
                          <a:spcPts val="1000"/>
                        </a:spcAft>
                      </a:pPr>
                      <a:r>
                        <a:rPr lang="en-US" sz="1800">
                          <a:solidFill>
                            <a:srgbClr val="FFFF00"/>
                          </a:solidFill>
                          <a:effectLst/>
                        </a:rPr>
                        <a:t>12</a:t>
                      </a:r>
                      <a:endParaRPr lang="en-US" sz="1600">
                        <a:solidFill>
                          <a:srgbClr val="FFFF00"/>
                        </a:solidFill>
                        <a:effectLst/>
                        <a:latin typeface="Cambria"/>
                        <a:ea typeface="Times New Roman"/>
                        <a:cs typeface="Times New Roman"/>
                      </a:endParaRPr>
                    </a:p>
                  </a:txBody>
                  <a:tcPr marL="68580" marR="68580" marT="0" marB="0"/>
                </a:tc>
                <a:tc>
                  <a:txBody>
                    <a:bodyPr/>
                    <a:lstStyle/>
                    <a:p>
                      <a:pPr marL="0" marR="0" algn="ctr">
                        <a:lnSpc>
                          <a:spcPct val="150000"/>
                        </a:lnSpc>
                        <a:spcBef>
                          <a:spcPts val="0"/>
                        </a:spcBef>
                        <a:spcAft>
                          <a:spcPts val="1000"/>
                        </a:spcAft>
                      </a:pPr>
                      <a:r>
                        <a:rPr lang="en-US" sz="1800">
                          <a:solidFill>
                            <a:srgbClr val="FFFF00"/>
                          </a:solidFill>
                          <a:effectLst/>
                        </a:rPr>
                        <a:t>12</a:t>
                      </a:r>
                      <a:endParaRPr lang="en-US" sz="1600">
                        <a:solidFill>
                          <a:srgbClr val="FFFF00"/>
                        </a:solidFill>
                        <a:effectLst/>
                        <a:latin typeface="Cambria"/>
                        <a:ea typeface="Times New Roman"/>
                        <a:cs typeface="Times New Roman"/>
                      </a:endParaRPr>
                    </a:p>
                  </a:txBody>
                  <a:tcPr marL="68580" marR="68580" marT="0" marB="0"/>
                </a:tc>
                <a:tc>
                  <a:txBody>
                    <a:bodyPr/>
                    <a:lstStyle/>
                    <a:p>
                      <a:pPr marL="0" marR="0" algn="ctr">
                        <a:lnSpc>
                          <a:spcPct val="150000"/>
                        </a:lnSpc>
                        <a:spcBef>
                          <a:spcPts val="0"/>
                        </a:spcBef>
                        <a:spcAft>
                          <a:spcPts val="1000"/>
                        </a:spcAft>
                      </a:pPr>
                      <a:r>
                        <a:rPr lang="en-US" sz="1800">
                          <a:solidFill>
                            <a:srgbClr val="FFFF00"/>
                          </a:solidFill>
                          <a:effectLst/>
                        </a:rPr>
                        <a:t>NIOT</a:t>
                      </a:r>
                      <a:endParaRPr lang="en-US" sz="1600">
                        <a:solidFill>
                          <a:srgbClr val="FFFF00"/>
                        </a:solidFill>
                        <a:effectLst/>
                        <a:latin typeface="Cambria"/>
                        <a:ea typeface="Times New Roman"/>
                        <a:cs typeface="Times New Roman"/>
                      </a:endParaRPr>
                    </a:p>
                  </a:txBody>
                  <a:tcPr marL="68580" marR="68580" marT="0" marB="0"/>
                </a:tc>
                <a:tc>
                  <a:txBody>
                    <a:bodyPr/>
                    <a:lstStyle/>
                    <a:p>
                      <a:pPr marL="0" marR="0" algn="ctr">
                        <a:lnSpc>
                          <a:spcPct val="150000"/>
                        </a:lnSpc>
                        <a:spcBef>
                          <a:spcPts val="0"/>
                        </a:spcBef>
                        <a:spcAft>
                          <a:spcPts val="1000"/>
                        </a:spcAft>
                      </a:pPr>
                      <a:r>
                        <a:rPr lang="en-US" sz="1800" dirty="0">
                          <a:solidFill>
                            <a:srgbClr val="FFFF00"/>
                          </a:solidFill>
                          <a:effectLst/>
                        </a:rPr>
                        <a:t>INCOIS</a:t>
                      </a:r>
                      <a:endParaRPr lang="en-US" sz="1600" dirty="0">
                        <a:solidFill>
                          <a:srgbClr val="FFFF00"/>
                        </a:solidFill>
                        <a:effectLst/>
                        <a:latin typeface="Cambria"/>
                        <a:ea typeface="Times New Roman"/>
                        <a:cs typeface="Times New Roman"/>
                      </a:endParaRPr>
                    </a:p>
                  </a:txBody>
                  <a:tcPr marL="68580" marR="68580" marT="0" marB="0"/>
                </a:tc>
              </a:tr>
              <a:tr h="1463143">
                <a:tc>
                  <a:txBody>
                    <a:bodyPr/>
                    <a:lstStyle/>
                    <a:p>
                      <a:pPr marL="0" marR="0" algn="just">
                        <a:lnSpc>
                          <a:spcPct val="150000"/>
                        </a:lnSpc>
                        <a:spcBef>
                          <a:spcPts val="0"/>
                        </a:spcBef>
                        <a:spcAft>
                          <a:spcPts val="1000"/>
                        </a:spcAft>
                      </a:pPr>
                      <a:r>
                        <a:rPr lang="en-US" sz="1800">
                          <a:solidFill>
                            <a:srgbClr val="FFFF00"/>
                          </a:solidFill>
                          <a:effectLst/>
                        </a:rPr>
                        <a:t>2.</a:t>
                      </a:r>
                      <a:endParaRPr lang="en-US" sz="1600">
                        <a:solidFill>
                          <a:srgbClr val="FFFF00"/>
                        </a:solidFill>
                        <a:effectLst/>
                        <a:latin typeface="Cambria"/>
                        <a:ea typeface="Times New Roman"/>
                        <a:cs typeface="Times New Roman"/>
                      </a:endParaRPr>
                    </a:p>
                  </a:txBody>
                  <a:tcPr marL="68580" marR="68580" marT="0" marB="0"/>
                </a:tc>
                <a:tc>
                  <a:txBody>
                    <a:bodyPr/>
                    <a:lstStyle/>
                    <a:p>
                      <a:pPr marL="0" marR="0">
                        <a:lnSpc>
                          <a:spcPct val="150000"/>
                        </a:lnSpc>
                        <a:spcBef>
                          <a:spcPts val="0"/>
                        </a:spcBef>
                        <a:spcAft>
                          <a:spcPts val="1000"/>
                        </a:spcAft>
                      </a:pPr>
                      <a:r>
                        <a:rPr lang="en-US" sz="1800">
                          <a:solidFill>
                            <a:srgbClr val="FFFF00"/>
                          </a:solidFill>
                          <a:effectLst/>
                        </a:rPr>
                        <a:t>Met-ocean data buoys attached with sensors for the measurement of surface parameters in the coastal region </a:t>
                      </a:r>
                      <a:endParaRPr lang="en-US" sz="1600">
                        <a:solidFill>
                          <a:srgbClr val="FFFF00"/>
                        </a:solidFill>
                        <a:effectLst/>
                        <a:latin typeface="Cambria"/>
                        <a:ea typeface="Times New Roman"/>
                        <a:cs typeface="Times New Roman"/>
                      </a:endParaRPr>
                    </a:p>
                  </a:txBody>
                  <a:tcPr marL="68580" marR="68580" marT="0" marB="0"/>
                </a:tc>
                <a:tc>
                  <a:txBody>
                    <a:bodyPr/>
                    <a:lstStyle/>
                    <a:p>
                      <a:pPr marL="0" marR="0" algn="ctr">
                        <a:lnSpc>
                          <a:spcPct val="150000"/>
                        </a:lnSpc>
                        <a:spcBef>
                          <a:spcPts val="0"/>
                        </a:spcBef>
                        <a:spcAft>
                          <a:spcPts val="1000"/>
                        </a:spcAft>
                      </a:pPr>
                      <a:r>
                        <a:rPr lang="en-US" sz="1800">
                          <a:solidFill>
                            <a:srgbClr val="FFFF00"/>
                          </a:solidFill>
                          <a:effectLst/>
                        </a:rPr>
                        <a:t>0</a:t>
                      </a:r>
                      <a:endParaRPr lang="en-US" sz="1600">
                        <a:solidFill>
                          <a:srgbClr val="FFFF00"/>
                        </a:solidFill>
                        <a:effectLst/>
                        <a:latin typeface="Cambria"/>
                        <a:ea typeface="Times New Roman"/>
                        <a:cs typeface="Times New Roman"/>
                      </a:endParaRPr>
                    </a:p>
                  </a:txBody>
                  <a:tcPr marL="68580" marR="68580" marT="0" marB="0"/>
                </a:tc>
                <a:tc>
                  <a:txBody>
                    <a:bodyPr/>
                    <a:lstStyle/>
                    <a:p>
                      <a:pPr marL="0" marR="0" algn="ctr">
                        <a:lnSpc>
                          <a:spcPct val="150000"/>
                        </a:lnSpc>
                        <a:spcBef>
                          <a:spcPts val="0"/>
                        </a:spcBef>
                        <a:spcAft>
                          <a:spcPts val="1000"/>
                        </a:spcAft>
                      </a:pPr>
                      <a:r>
                        <a:rPr lang="en-US" sz="1800">
                          <a:solidFill>
                            <a:srgbClr val="FFFF00"/>
                          </a:solidFill>
                          <a:effectLst/>
                        </a:rPr>
                        <a:t>04</a:t>
                      </a:r>
                      <a:endParaRPr lang="en-US" sz="1600">
                        <a:solidFill>
                          <a:srgbClr val="FFFF00"/>
                        </a:solidFill>
                        <a:effectLst/>
                        <a:latin typeface="Cambria"/>
                        <a:ea typeface="Times New Roman"/>
                        <a:cs typeface="Times New Roman"/>
                      </a:endParaRPr>
                    </a:p>
                  </a:txBody>
                  <a:tcPr marL="68580" marR="68580" marT="0" marB="0"/>
                </a:tc>
                <a:tc>
                  <a:txBody>
                    <a:bodyPr/>
                    <a:lstStyle/>
                    <a:p>
                      <a:pPr marL="0" marR="0" algn="ctr">
                        <a:lnSpc>
                          <a:spcPct val="150000"/>
                        </a:lnSpc>
                        <a:spcBef>
                          <a:spcPts val="0"/>
                        </a:spcBef>
                        <a:spcAft>
                          <a:spcPts val="1000"/>
                        </a:spcAft>
                      </a:pPr>
                      <a:r>
                        <a:rPr lang="en-US" sz="1800">
                          <a:solidFill>
                            <a:srgbClr val="FFFF00"/>
                          </a:solidFill>
                          <a:effectLst/>
                        </a:rPr>
                        <a:t>NIOT</a:t>
                      </a:r>
                      <a:endParaRPr lang="en-US" sz="1600">
                        <a:solidFill>
                          <a:srgbClr val="FFFF00"/>
                        </a:solidFill>
                        <a:effectLst/>
                        <a:latin typeface="Cambria"/>
                        <a:ea typeface="Times New Roman"/>
                        <a:cs typeface="Times New Roman"/>
                      </a:endParaRPr>
                    </a:p>
                  </a:txBody>
                  <a:tcPr marL="68580" marR="68580" marT="0" marB="0"/>
                </a:tc>
                <a:tc>
                  <a:txBody>
                    <a:bodyPr/>
                    <a:lstStyle/>
                    <a:p>
                      <a:pPr marL="0" marR="0" algn="ctr">
                        <a:lnSpc>
                          <a:spcPct val="150000"/>
                        </a:lnSpc>
                        <a:spcBef>
                          <a:spcPts val="0"/>
                        </a:spcBef>
                        <a:spcAft>
                          <a:spcPts val="1000"/>
                        </a:spcAft>
                      </a:pPr>
                      <a:r>
                        <a:rPr lang="en-US" sz="1800" dirty="0">
                          <a:solidFill>
                            <a:srgbClr val="FFFF00"/>
                          </a:solidFill>
                          <a:effectLst/>
                        </a:rPr>
                        <a:t>INCOIS</a:t>
                      </a:r>
                      <a:endParaRPr lang="en-US" sz="1600" dirty="0">
                        <a:solidFill>
                          <a:srgbClr val="FFFF00"/>
                        </a:solidFill>
                        <a:effectLst/>
                        <a:latin typeface="Cambria"/>
                        <a:ea typeface="Times New Roman"/>
                        <a:cs typeface="Times New Roman"/>
                      </a:endParaRPr>
                    </a:p>
                  </a:txBody>
                  <a:tcPr marL="68580" marR="68580" marT="0" marB="0"/>
                </a:tc>
              </a:tr>
              <a:tr h="858580">
                <a:tc>
                  <a:txBody>
                    <a:bodyPr/>
                    <a:lstStyle/>
                    <a:p>
                      <a:pPr marL="0" marR="0" algn="just">
                        <a:lnSpc>
                          <a:spcPct val="150000"/>
                        </a:lnSpc>
                        <a:spcBef>
                          <a:spcPts val="0"/>
                        </a:spcBef>
                        <a:spcAft>
                          <a:spcPts val="1000"/>
                        </a:spcAft>
                      </a:pPr>
                      <a:r>
                        <a:rPr lang="en-US" sz="1800" dirty="0">
                          <a:effectLst/>
                        </a:rPr>
                        <a:t>3.</a:t>
                      </a:r>
                      <a:endParaRPr lang="en-US" sz="1600" dirty="0">
                        <a:effectLst/>
                        <a:latin typeface="Cambria"/>
                        <a:ea typeface="Times New Roman"/>
                        <a:cs typeface="Times New Roman"/>
                      </a:endParaRPr>
                    </a:p>
                  </a:txBody>
                  <a:tcPr marL="68580" marR="68580" marT="0" marB="0"/>
                </a:tc>
                <a:tc>
                  <a:txBody>
                    <a:bodyPr/>
                    <a:lstStyle/>
                    <a:p>
                      <a:pPr marL="0" marR="0">
                        <a:lnSpc>
                          <a:spcPct val="150000"/>
                        </a:lnSpc>
                        <a:spcBef>
                          <a:spcPts val="0"/>
                        </a:spcBef>
                        <a:spcAft>
                          <a:spcPts val="1000"/>
                        </a:spcAft>
                      </a:pPr>
                      <a:r>
                        <a:rPr lang="en-US" sz="1800" dirty="0">
                          <a:effectLst/>
                        </a:rPr>
                        <a:t>Argo profiling floats (3 X 3 deg spatial resolution)</a:t>
                      </a:r>
                      <a:endParaRPr lang="en-US" sz="1600" dirty="0">
                        <a:effectLst/>
                        <a:latin typeface="Cambria"/>
                        <a:ea typeface="Times New Roman"/>
                        <a:cs typeface="Times New Roman"/>
                      </a:endParaRPr>
                    </a:p>
                  </a:txBody>
                  <a:tcPr marL="68580" marR="68580" marT="0" marB="0"/>
                </a:tc>
                <a:tc>
                  <a:txBody>
                    <a:bodyPr/>
                    <a:lstStyle/>
                    <a:p>
                      <a:pPr marL="0" marR="0" algn="ctr">
                        <a:lnSpc>
                          <a:spcPct val="150000"/>
                        </a:lnSpc>
                        <a:spcBef>
                          <a:spcPts val="0"/>
                        </a:spcBef>
                        <a:spcAft>
                          <a:spcPts val="1000"/>
                        </a:spcAft>
                      </a:pPr>
                      <a:r>
                        <a:rPr lang="en-US" sz="1800">
                          <a:effectLst/>
                        </a:rPr>
                        <a:t>30/year</a:t>
                      </a:r>
                      <a:endParaRPr lang="en-US" sz="1600">
                        <a:effectLst/>
                        <a:latin typeface="Cambria"/>
                        <a:ea typeface="Times New Roman"/>
                        <a:cs typeface="Times New Roman"/>
                      </a:endParaRPr>
                    </a:p>
                  </a:txBody>
                  <a:tcPr marL="68580" marR="68580" marT="0" marB="0"/>
                </a:tc>
                <a:tc>
                  <a:txBody>
                    <a:bodyPr/>
                    <a:lstStyle/>
                    <a:p>
                      <a:pPr marL="0" marR="0" algn="ctr">
                        <a:lnSpc>
                          <a:spcPct val="150000"/>
                        </a:lnSpc>
                        <a:spcBef>
                          <a:spcPts val="0"/>
                        </a:spcBef>
                        <a:spcAft>
                          <a:spcPts val="1000"/>
                        </a:spcAft>
                      </a:pPr>
                      <a:r>
                        <a:rPr lang="en-US" sz="1800">
                          <a:effectLst/>
                        </a:rPr>
                        <a:t>40/year</a:t>
                      </a:r>
                      <a:endParaRPr lang="en-US" sz="1600">
                        <a:effectLst/>
                        <a:latin typeface="Cambria"/>
                        <a:ea typeface="Times New Roman"/>
                        <a:cs typeface="Times New Roman"/>
                      </a:endParaRPr>
                    </a:p>
                  </a:txBody>
                  <a:tcPr marL="68580" marR="68580" marT="0" marB="0"/>
                </a:tc>
                <a:tc>
                  <a:txBody>
                    <a:bodyPr/>
                    <a:lstStyle/>
                    <a:p>
                      <a:pPr marL="0" marR="0" algn="ctr">
                        <a:lnSpc>
                          <a:spcPct val="150000"/>
                        </a:lnSpc>
                        <a:spcBef>
                          <a:spcPts val="0"/>
                        </a:spcBef>
                        <a:spcAft>
                          <a:spcPts val="1000"/>
                        </a:spcAft>
                      </a:pPr>
                      <a:r>
                        <a:rPr lang="en-US" sz="1800">
                          <a:effectLst/>
                        </a:rPr>
                        <a:t>INCOIS</a:t>
                      </a:r>
                      <a:endParaRPr lang="en-US" sz="1600">
                        <a:effectLst/>
                        <a:latin typeface="Cambria"/>
                        <a:ea typeface="Times New Roman"/>
                        <a:cs typeface="Times New Roman"/>
                      </a:endParaRPr>
                    </a:p>
                  </a:txBody>
                  <a:tcPr marL="68580" marR="68580" marT="0" marB="0"/>
                </a:tc>
                <a:tc>
                  <a:txBody>
                    <a:bodyPr/>
                    <a:lstStyle/>
                    <a:p>
                      <a:pPr marL="0" marR="0" algn="ctr">
                        <a:lnSpc>
                          <a:spcPct val="150000"/>
                        </a:lnSpc>
                        <a:spcBef>
                          <a:spcPts val="0"/>
                        </a:spcBef>
                        <a:spcAft>
                          <a:spcPts val="1000"/>
                        </a:spcAft>
                      </a:pPr>
                      <a:r>
                        <a:rPr lang="en-US" sz="1800" dirty="0">
                          <a:effectLst/>
                        </a:rPr>
                        <a:t>NIOT, </a:t>
                      </a:r>
                      <a:endParaRPr lang="en-US" sz="1600" dirty="0">
                        <a:effectLst/>
                      </a:endParaRPr>
                    </a:p>
                    <a:p>
                      <a:pPr marL="0" marR="0" algn="ctr">
                        <a:lnSpc>
                          <a:spcPct val="150000"/>
                        </a:lnSpc>
                        <a:spcBef>
                          <a:spcPts val="0"/>
                        </a:spcBef>
                        <a:spcAft>
                          <a:spcPts val="1000"/>
                        </a:spcAft>
                      </a:pPr>
                      <a:r>
                        <a:rPr lang="en-US" sz="1800" dirty="0">
                          <a:effectLst/>
                        </a:rPr>
                        <a:t>NCAOR</a:t>
                      </a:r>
                      <a:endParaRPr lang="en-US" sz="1600" dirty="0">
                        <a:effectLst/>
                        <a:latin typeface="Cambria"/>
                        <a:ea typeface="Times New Roman"/>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143000"/>
          </a:xfrm>
        </p:spPr>
        <p:txBody>
          <a:bodyPr/>
          <a:lstStyle/>
          <a:p>
            <a:pPr>
              <a:defRPr/>
            </a:pPr>
            <a:r>
              <a:rPr lang="en-US" sz="4000" dirty="0" smtClean="0"/>
              <a:t>XII Plan Proposal - Observations</a:t>
            </a:r>
            <a:endParaRPr lang="en-US" sz="4000" dirty="0"/>
          </a:p>
        </p:txBody>
      </p:sp>
      <p:graphicFrame>
        <p:nvGraphicFramePr>
          <p:cNvPr id="5" name="Table 4"/>
          <p:cNvGraphicFramePr>
            <a:graphicFrameLocks noGrp="1"/>
          </p:cNvGraphicFramePr>
          <p:nvPr/>
        </p:nvGraphicFramePr>
        <p:xfrm>
          <a:off x="228600" y="928670"/>
          <a:ext cx="8686800" cy="5943600"/>
        </p:xfrm>
        <a:graphic>
          <a:graphicData uri="http://schemas.openxmlformats.org/drawingml/2006/table">
            <a:tbl>
              <a:tblPr firstRow="1" firstCol="1" lastRow="1" lastCol="1" bandRow="1" bandCol="1">
                <a:tableStyleId>{7E9639D4-E3E2-4D34-9284-5A2195B3D0D7}</a:tableStyleId>
              </a:tblPr>
              <a:tblGrid>
                <a:gridCol w="455187"/>
                <a:gridCol w="1526013"/>
                <a:gridCol w="1752600"/>
                <a:gridCol w="2362200"/>
                <a:gridCol w="1219200"/>
                <a:gridCol w="1371600"/>
              </a:tblGrid>
              <a:tr h="447213">
                <a:tc>
                  <a:txBody>
                    <a:bodyPr/>
                    <a:lstStyle/>
                    <a:p>
                      <a:pPr marL="0" marR="0" algn="just">
                        <a:lnSpc>
                          <a:spcPct val="150000"/>
                        </a:lnSpc>
                        <a:spcBef>
                          <a:spcPts val="0"/>
                        </a:spcBef>
                        <a:spcAft>
                          <a:spcPts val="1000"/>
                        </a:spcAft>
                      </a:pPr>
                      <a:r>
                        <a:rPr lang="en-US" sz="1200" dirty="0">
                          <a:effectLst/>
                        </a:rPr>
                        <a:t>S. No.</a:t>
                      </a:r>
                      <a:endParaRPr lang="en-US" sz="1100" dirty="0">
                        <a:effectLst/>
                        <a:latin typeface="Cambria"/>
                        <a:ea typeface="Times New Roman"/>
                        <a:cs typeface="Times New Roman"/>
                      </a:endParaRPr>
                    </a:p>
                  </a:txBody>
                  <a:tcPr marL="55902" marR="55902" marT="0" marB="0"/>
                </a:tc>
                <a:tc>
                  <a:txBody>
                    <a:bodyPr/>
                    <a:lstStyle/>
                    <a:p>
                      <a:pPr marL="0" marR="0" algn="just">
                        <a:lnSpc>
                          <a:spcPct val="150000"/>
                        </a:lnSpc>
                        <a:spcBef>
                          <a:spcPts val="0"/>
                        </a:spcBef>
                        <a:spcAft>
                          <a:spcPts val="1000"/>
                        </a:spcAft>
                      </a:pPr>
                      <a:r>
                        <a:rPr lang="en-US" sz="1200" dirty="0">
                          <a:effectLst/>
                        </a:rPr>
                        <a:t>Observing System</a:t>
                      </a:r>
                      <a:endParaRPr lang="en-US" sz="1100" dirty="0">
                        <a:effectLst/>
                        <a:latin typeface="Cambria"/>
                        <a:ea typeface="Times New Roman"/>
                        <a:cs typeface="Times New Roman"/>
                      </a:endParaRPr>
                    </a:p>
                  </a:txBody>
                  <a:tcPr marL="55902" marR="55902" marT="0" marB="0"/>
                </a:tc>
                <a:tc>
                  <a:txBody>
                    <a:bodyPr/>
                    <a:lstStyle/>
                    <a:p>
                      <a:pPr marL="0" marR="0" algn="just">
                        <a:lnSpc>
                          <a:spcPct val="150000"/>
                        </a:lnSpc>
                        <a:spcBef>
                          <a:spcPts val="0"/>
                        </a:spcBef>
                        <a:spcAft>
                          <a:spcPts val="1000"/>
                        </a:spcAft>
                      </a:pPr>
                      <a:r>
                        <a:rPr lang="en-US" sz="1200">
                          <a:effectLst/>
                        </a:rPr>
                        <a:t>Existing during XI Plan</a:t>
                      </a:r>
                      <a:endParaRPr lang="en-US" sz="1100">
                        <a:effectLst/>
                        <a:latin typeface="Cambria"/>
                        <a:ea typeface="Times New Roman"/>
                        <a:cs typeface="Times New Roman"/>
                      </a:endParaRPr>
                    </a:p>
                  </a:txBody>
                  <a:tcPr marL="55902" marR="55902" marT="0" marB="0"/>
                </a:tc>
                <a:tc>
                  <a:txBody>
                    <a:bodyPr/>
                    <a:lstStyle/>
                    <a:p>
                      <a:pPr marL="0" marR="0" algn="just">
                        <a:lnSpc>
                          <a:spcPct val="150000"/>
                        </a:lnSpc>
                        <a:spcBef>
                          <a:spcPts val="0"/>
                        </a:spcBef>
                        <a:spcAft>
                          <a:spcPts val="1000"/>
                        </a:spcAft>
                      </a:pPr>
                      <a:r>
                        <a:rPr lang="en-US" sz="1200">
                          <a:effectLst/>
                        </a:rPr>
                        <a:t>Proposed during XII Plan</a:t>
                      </a:r>
                      <a:endParaRPr lang="en-US" sz="1100">
                        <a:effectLst/>
                        <a:latin typeface="Cambria"/>
                        <a:ea typeface="Times New Roman"/>
                        <a:cs typeface="Times New Roman"/>
                      </a:endParaRPr>
                    </a:p>
                  </a:txBody>
                  <a:tcPr marL="55902" marR="55902" marT="0" marB="0"/>
                </a:tc>
                <a:tc>
                  <a:txBody>
                    <a:bodyPr/>
                    <a:lstStyle/>
                    <a:p>
                      <a:pPr marL="0" marR="0" algn="just">
                        <a:lnSpc>
                          <a:spcPct val="150000"/>
                        </a:lnSpc>
                        <a:spcBef>
                          <a:spcPts val="0"/>
                        </a:spcBef>
                        <a:spcAft>
                          <a:spcPts val="1000"/>
                        </a:spcAft>
                      </a:pPr>
                      <a:r>
                        <a:rPr lang="en-US" sz="1200">
                          <a:effectLst/>
                        </a:rPr>
                        <a:t>Nodal/Implementing Institute</a:t>
                      </a:r>
                      <a:endParaRPr lang="en-US" sz="1100">
                        <a:effectLst/>
                        <a:latin typeface="Cambria"/>
                        <a:ea typeface="Times New Roman"/>
                        <a:cs typeface="Times New Roman"/>
                      </a:endParaRPr>
                    </a:p>
                  </a:txBody>
                  <a:tcPr marL="55902" marR="55902" marT="0" marB="0"/>
                </a:tc>
                <a:tc>
                  <a:txBody>
                    <a:bodyPr/>
                    <a:lstStyle/>
                    <a:p>
                      <a:pPr marL="0" marR="0" algn="just">
                        <a:lnSpc>
                          <a:spcPct val="150000"/>
                        </a:lnSpc>
                        <a:spcBef>
                          <a:spcPts val="0"/>
                        </a:spcBef>
                        <a:spcAft>
                          <a:spcPts val="1000"/>
                        </a:spcAft>
                      </a:pPr>
                      <a:r>
                        <a:rPr lang="en-US" sz="1200">
                          <a:effectLst/>
                        </a:rPr>
                        <a:t>Other Partners</a:t>
                      </a:r>
                      <a:endParaRPr lang="en-US" sz="1100">
                        <a:effectLst/>
                        <a:latin typeface="Cambria"/>
                        <a:ea typeface="Times New Roman"/>
                        <a:cs typeface="Times New Roman"/>
                      </a:endParaRPr>
                    </a:p>
                  </a:txBody>
                  <a:tcPr marL="55902" marR="55902" marT="0" marB="0"/>
                </a:tc>
              </a:tr>
              <a:tr h="670820">
                <a:tc>
                  <a:txBody>
                    <a:bodyPr/>
                    <a:lstStyle/>
                    <a:p>
                      <a:pPr marL="0" marR="0" algn="just">
                        <a:lnSpc>
                          <a:spcPct val="150000"/>
                        </a:lnSpc>
                        <a:spcBef>
                          <a:spcPts val="0"/>
                        </a:spcBef>
                        <a:spcAft>
                          <a:spcPts val="1000"/>
                        </a:spcAft>
                      </a:pPr>
                      <a:r>
                        <a:rPr lang="en-US" sz="1200">
                          <a:effectLst/>
                        </a:rPr>
                        <a:t>4.</a:t>
                      </a:r>
                      <a:endParaRPr lang="en-US" sz="1100">
                        <a:effectLst/>
                        <a:latin typeface="Cambria"/>
                        <a:ea typeface="Times New Roman"/>
                        <a:cs typeface="Times New Roman"/>
                      </a:endParaRPr>
                    </a:p>
                  </a:txBody>
                  <a:tcPr marL="55902" marR="55902" marT="0" marB="0"/>
                </a:tc>
                <a:tc>
                  <a:txBody>
                    <a:bodyPr/>
                    <a:lstStyle/>
                    <a:p>
                      <a:pPr marL="0" marR="0">
                        <a:lnSpc>
                          <a:spcPct val="150000"/>
                        </a:lnSpc>
                        <a:spcBef>
                          <a:spcPts val="0"/>
                        </a:spcBef>
                        <a:spcAft>
                          <a:spcPts val="1000"/>
                        </a:spcAft>
                      </a:pPr>
                      <a:r>
                        <a:rPr lang="en-US" sz="1600" dirty="0">
                          <a:effectLst/>
                        </a:rPr>
                        <a:t>Drifters (5 X 5 </a:t>
                      </a:r>
                      <a:r>
                        <a:rPr lang="en-US" sz="1600" dirty="0" err="1">
                          <a:effectLst/>
                        </a:rPr>
                        <a:t>deg</a:t>
                      </a:r>
                      <a:r>
                        <a:rPr lang="en-US" sz="1600" dirty="0">
                          <a:effectLst/>
                        </a:rPr>
                        <a:t> spatial resolution)</a:t>
                      </a:r>
                      <a:endParaRPr lang="en-US" sz="1400" dirty="0">
                        <a:effectLst/>
                        <a:latin typeface="Cambria"/>
                        <a:ea typeface="Times New Roman"/>
                        <a:cs typeface="Times New Roman"/>
                      </a:endParaRPr>
                    </a:p>
                  </a:txBody>
                  <a:tcPr marL="55902" marR="55902" marT="0" marB="0"/>
                </a:tc>
                <a:tc>
                  <a:txBody>
                    <a:bodyPr/>
                    <a:lstStyle/>
                    <a:p>
                      <a:pPr marL="0" marR="0" algn="ctr">
                        <a:lnSpc>
                          <a:spcPct val="150000"/>
                        </a:lnSpc>
                        <a:spcBef>
                          <a:spcPts val="0"/>
                        </a:spcBef>
                        <a:spcAft>
                          <a:spcPts val="1000"/>
                        </a:spcAft>
                      </a:pPr>
                      <a:r>
                        <a:rPr lang="en-US" sz="1600">
                          <a:effectLst/>
                        </a:rPr>
                        <a:t>20/year</a:t>
                      </a:r>
                      <a:endParaRPr lang="en-US" sz="1400">
                        <a:effectLst/>
                        <a:latin typeface="Cambria"/>
                        <a:ea typeface="Times New Roman"/>
                        <a:cs typeface="Times New Roman"/>
                      </a:endParaRPr>
                    </a:p>
                  </a:txBody>
                  <a:tcPr marL="55902" marR="55902" marT="0" marB="0"/>
                </a:tc>
                <a:tc>
                  <a:txBody>
                    <a:bodyPr/>
                    <a:lstStyle/>
                    <a:p>
                      <a:pPr marL="0" marR="0" algn="ctr">
                        <a:lnSpc>
                          <a:spcPct val="150000"/>
                        </a:lnSpc>
                        <a:spcBef>
                          <a:spcPts val="0"/>
                        </a:spcBef>
                        <a:spcAft>
                          <a:spcPts val="1000"/>
                        </a:spcAft>
                      </a:pPr>
                      <a:r>
                        <a:rPr lang="en-US" sz="1600">
                          <a:effectLst/>
                        </a:rPr>
                        <a:t>30/year</a:t>
                      </a:r>
                      <a:endParaRPr lang="en-US" sz="1400">
                        <a:effectLst/>
                        <a:latin typeface="Cambria"/>
                        <a:ea typeface="Times New Roman"/>
                        <a:cs typeface="Times New Roman"/>
                      </a:endParaRPr>
                    </a:p>
                  </a:txBody>
                  <a:tcPr marL="55902" marR="55902" marT="0" marB="0"/>
                </a:tc>
                <a:tc>
                  <a:txBody>
                    <a:bodyPr/>
                    <a:lstStyle/>
                    <a:p>
                      <a:pPr marL="0" marR="0" algn="ctr">
                        <a:lnSpc>
                          <a:spcPct val="150000"/>
                        </a:lnSpc>
                        <a:spcBef>
                          <a:spcPts val="0"/>
                        </a:spcBef>
                        <a:spcAft>
                          <a:spcPts val="1000"/>
                        </a:spcAft>
                      </a:pPr>
                      <a:r>
                        <a:rPr lang="en-US" sz="1600">
                          <a:effectLst/>
                        </a:rPr>
                        <a:t>INCOIS/</a:t>
                      </a:r>
                      <a:endParaRPr lang="en-US" sz="1400">
                        <a:effectLst/>
                      </a:endParaRPr>
                    </a:p>
                    <a:p>
                      <a:pPr marL="0" marR="0" algn="ctr">
                        <a:lnSpc>
                          <a:spcPct val="150000"/>
                        </a:lnSpc>
                        <a:spcBef>
                          <a:spcPts val="0"/>
                        </a:spcBef>
                        <a:spcAft>
                          <a:spcPts val="1000"/>
                        </a:spcAft>
                      </a:pPr>
                      <a:r>
                        <a:rPr lang="en-US" sz="1600">
                          <a:effectLst/>
                        </a:rPr>
                        <a:t>NIO</a:t>
                      </a:r>
                      <a:endParaRPr lang="en-US" sz="1400">
                        <a:effectLst/>
                        <a:latin typeface="Cambria"/>
                        <a:ea typeface="Times New Roman"/>
                        <a:cs typeface="Times New Roman"/>
                      </a:endParaRPr>
                    </a:p>
                  </a:txBody>
                  <a:tcPr marL="55902" marR="55902" marT="0" marB="0"/>
                </a:tc>
                <a:tc>
                  <a:txBody>
                    <a:bodyPr/>
                    <a:lstStyle/>
                    <a:p>
                      <a:pPr marL="0" marR="0" algn="ctr">
                        <a:lnSpc>
                          <a:spcPct val="150000"/>
                        </a:lnSpc>
                        <a:spcBef>
                          <a:spcPts val="0"/>
                        </a:spcBef>
                        <a:spcAft>
                          <a:spcPts val="1000"/>
                        </a:spcAft>
                      </a:pPr>
                      <a:r>
                        <a:rPr lang="en-US" sz="1600">
                          <a:effectLst/>
                        </a:rPr>
                        <a:t>NIOT, </a:t>
                      </a:r>
                      <a:endParaRPr lang="en-US" sz="1400">
                        <a:effectLst/>
                        <a:latin typeface="Cambria"/>
                        <a:ea typeface="Times New Roman"/>
                        <a:cs typeface="Times New Roman"/>
                      </a:endParaRPr>
                    </a:p>
                  </a:txBody>
                  <a:tcPr marL="55902" marR="55902" marT="0" marB="0"/>
                </a:tc>
              </a:tr>
              <a:tr h="1859247">
                <a:tc>
                  <a:txBody>
                    <a:bodyPr/>
                    <a:lstStyle/>
                    <a:p>
                      <a:pPr marL="0" marR="0" algn="just">
                        <a:lnSpc>
                          <a:spcPct val="150000"/>
                        </a:lnSpc>
                        <a:spcBef>
                          <a:spcPts val="0"/>
                        </a:spcBef>
                        <a:spcAft>
                          <a:spcPts val="1000"/>
                        </a:spcAft>
                      </a:pPr>
                      <a:r>
                        <a:rPr lang="en-US" sz="1200">
                          <a:effectLst/>
                        </a:rPr>
                        <a:t>5.</a:t>
                      </a:r>
                      <a:endParaRPr lang="en-US" sz="1100">
                        <a:effectLst/>
                        <a:latin typeface="Cambria"/>
                        <a:ea typeface="Times New Roman"/>
                        <a:cs typeface="Times New Roman"/>
                      </a:endParaRPr>
                    </a:p>
                  </a:txBody>
                  <a:tcPr marL="55902" marR="55902" marT="0" marB="0"/>
                </a:tc>
                <a:tc>
                  <a:txBody>
                    <a:bodyPr/>
                    <a:lstStyle/>
                    <a:p>
                      <a:pPr marL="0" marR="0">
                        <a:lnSpc>
                          <a:spcPct val="150000"/>
                        </a:lnSpc>
                        <a:spcBef>
                          <a:spcPts val="0"/>
                        </a:spcBef>
                        <a:spcAft>
                          <a:spcPts val="1000"/>
                        </a:spcAft>
                      </a:pPr>
                      <a:r>
                        <a:rPr lang="en-US" sz="1600" dirty="0">
                          <a:effectLst/>
                        </a:rPr>
                        <a:t>XBT/XCTD</a:t>
                      </a:r>
                      <a:endParaRPr lang="en-US" sz="1400" dirty="0">
                        <a:effectLst/>
                        <a:latin typeface="Cambria"/>
                        <a:ea typeface="Times New Roman"/>
                        <a:cs typeface="Times New Roman"/>
                      </a:endParaRPr>
                    </a:p>
                  </a:txBody>
                  <a:tcPr marL="55902" marR="55902" marT="0" marB="0"/>
                </a:tc>
                <a:tc>
                  <a:txBody>
                    <a:bodyPr/>
                    <a:lstStyle/>
                    <a:p>
                      <a:pPr marL="0" marR="0">
                        <a:lnSpc>
                          <a:spcPct val="100000"/>
                        </a:lnSpc>
                        <a:spcBef>
                          <a:spcPts val="0"/>
                        </a:spcBef>
                        <a:spcAft>
                          <a:spcPts val="1000"/>
                        </a:spcAft>
                      </a:pPr>
                      <a:r>
                        <a:rPr lang="it-IT" sz="1600" dirty="0">
                          <a:effectLst/>
                        </a:rPr>
                        <a:t>(i) Chennai-Portblair-Kolkota </a:t>
                      </a:r>
                      <a:endParaRPr lang="en-US" sz="1400" dirty="0">
                        <a:effectLst/>
                      </a:endParaRPr>
                    </a:p>
                    <a:p>
                      <a:pPr marL="0" marR="0">
                        <a:lnSpc>
                          <a:spcPct val="100000"/>
                        </a:lnSpc>
                        <a:spcBef>
                          <a:spcPts val="0"/>
                        </a:spcBef>
                        <a:spcAft>
                          <a:spcPts val="1000"/>
                        </a:spcAft>
                      </a:pPr>
                      <a:r>
                        <a:rPr lang="it-IT" sz="1600" dirty="0">
                          <a:effectLst/>
                        </a:rPr>
                        <a:t>(ii) </a:t>
                      </a:r>
                      <a:r>
                        <a:rPr lang="en-US" sz="1600" dirty="0" smtClean="0">
                          <a:effectLst/>
                        </a:rPr>
                        <a:t>Kochi-Lakshadweep</a:t>
                      </a:r>
                      <a:endParaRPr lang="en-US" sz="1400" dirty="0">
                        <a:effectLst/>
                      </a:endParaRPr>
                    </a:p>
                    <a:p>
                      <a:pPr marL="0" marR="0">
                        <a:lnSpc>
                          <a:spcPct val="100000"/>
                        </a:lnSpc>
                        <a:spcBef>
                          <a:spcPts val="0"/>
                        </a:spcBef>
                        <a:spcAft>
                          <a:spcPts val="1000"/>
                        </a:spcAft>
                      </a:pPr>
                      <a:r>
                        <a:rPr lang="en-US" sz="1600" dirty="0">
                          <a:effectLst/>
                        </a:rPr>
                        <a:t>(iii) Chennai-Singapore </a:t>
                      </a:r>
                      <a:endParaRPr lang="en-US" sz="1400" dirty="0">
                        <a:effectLst/>
                        <a:latin typeface="Cambria"/>
                        <a:ea typeface="Times New Roman"/>
                        <a:cs typeface="Times New Roman"/>
                      </a:endParaRPr>
                    </a:p>
                  </a:txBody>
                  <a:tcPr marL="55902" marR="55902" marT="0" marB="0"/>
                </a:tc>
                <a:tc>
                  <a:txBody>
                    <a:bodyPr/>
                    <a:lstStyle/>
                    <a:p>
                      <a:pPr marL="0" marR="0">
                        <a:lnSpc>
                          <a:spcPct val="100000"/>
                        </a:lnSpc>
                        <a:spcBef>
                          <a:spcPts val="0"/>
                        </a:spcBef>
                        <a:spcAft>
                          <a:spcPts val="1000"/>
                        </a:spcAft>
                      </a:pPr>
                      <a:r>
                        <a:rPr lang="en-US" sz="1600" dirty="0">
                          <a:effectLst/>
                        </a:rPr>
                        <a:t>(i) Chennai-</a:t>
                      </a:r>
                      <a:r>
                        <a:rPr lang="en-US" sz="1600" dirty="0" err="1">
                          <a:effectLst/>
                        </a:rPr>
                        <a:t>Portblair</a:t>
                      </a:r>
                      <a:r>
                        <a:rPr lang="en-US" sz="1600" dirty="0">
                          <a:effectLst/>
                        </a:rPr>
                        <a:t>-</a:t>
                      </a:r>
                      <a:r>
                        <a:rPr lang="en-US" sz="1600" dirty="0" err="1">
                          <a:effectLst/>
                        </a:rPr>
                        <a:t>Kolkota</a:t>
                      </a:r>
                      <a:r>
                        <a:rPr lang="en-US" sz="1600" dirty="0">
                          <a:effectLst/>
                        </a:rPr>
                        <a:t> </a:t>
                      </a:r>
                      <a:endParaRPr lang="en-US" sz="1400" dirty="0">
                        <a:effectLst/>
                      </a:endParaRPr>
                    </a:p>
                    <a:p>
                      <a:pPr marL="0" marR="0">
                        <a:lnSpc>
                          <a:spcPct val="100000"/>
                        </a:lnSpc>
                        <a:spcBef>
                          <a:spcPts val="0"/>
                        </a:spcBef>
                        <a:spcAft>
                          <a:spcPts val="1000"/>
                        </a:spcAft>
                      </a:pPr>
                      <a:r>
                        <a:rPr lang="en-US" sz="1600" dirty="0">
                          <a:effectLst/>
                        </a:rPr>
                        <a:t>(ii) Kochi-Lakshadweep</a:t>
                      </a:r>
                      <a:endParaRPr lang="en-US" sz="1400" dirty="0">
                        <a:effectLst/>
                      </a:endParaRPr>
                    </a:p>
                    <a:p>
                      <a:pPr marL="0" marR="0">
                        <a:lnSpc>
                          <a:spcPct val="100000"/>
                        </a:lnSpc>
                        <a:spcBef>
                          <a:spcPts val="0"/>
                        </a:spcBef>
                        <a:spcAft>
                          <a:spcPts val="1000"/>
                        </a:spcAft>
                      </a:pPr>
                      <a:r>
                        <a:rPr lang="en-US" sz="1600" dirty="0">
                          <a:effectLst/>
                        </a:rPr>
                        <a:t>(iii) Chennai-Singapore </a:t>
                      </a:r>
                      <a:endParaRPr lang="en-US" sz="1400" dirty="0">
                        <a:effectLst/>
                      </a:endParaRPr>
                    </a:p>
                    <a:p>
                      <a:pPr marL="0" marR="0">
                        <a:lnSpc>
                          <a:spcPct val="100000"/>
                        </a:lnSpc>
                        <a:spcBef>
                          <a:spcPts val="0"/>
                        </a:spcBef>
                        <a:spcAft>
                          <a:spcPts val="1000"/>
                        </a:spcAft>
                      </a:pPr>
                      <a:r>
                        <a:rPr lang="en-US" sz="1600" dirty="0">
                          <a:effectLst/>
                        </a:rPr>
                        <a:t>(iv) Mumbai-</a:t>
                      </a:r>
                      <a:r>
                        <a:rPr lang="en-US" sz="1600" dirty="0" err="1">
                          <a:effectLst/>
                        </a:rPr>
                        <a:t>Muaritious</a:t>
                      </a:r>
                      <a:r>
                        <a:rPr lang="en-US" sz="1600" dirty="0">
                          <a:effectLst/>
                        </a:rPr>
                        <a:t> </a:t>
                      </a:r>
                      <a:endParaRPr lang="en-US" sz="1400" dirty="0">
                        <a:effectLst/>
                      </a:endParaRPr>
                    </a:p>
                    <a:p>
                      <a:pPr marL="0" marR="0">
                        <a:lnSpc>
                          <a:spcPct val="100000"/>
                        </a:lnSpc>
                        <a:spcBef>
                          <a:spcPts val="0"/>
                        </a:spcBef>
                        <a:spcAft>
                          <a:spcPts val="1000"/>
                        </a:spcAft>
                      </a:pPr>
                      <a:r>
                        <a:rPr lang="en-US" sz="1600" dirty="0">
                          <a:effectLst/>
                        </a:rPr>
                        <a:t>(v) </a:t>
                      </a:r>
                      <a:r>
                        <a:rPr lang="en-US" sz="1600" dirty="0" err="1">
                          <a:effectLst/>
                        </a:rPr>
                        <a:t>Kolkatta</a:t>
                      </a:r>
                      <a:r>
                        <a:rPr lang="en-US" sz="1600" dirty="0">
                          <a:effectLst/>
                        </a:rPr>
                        <a:t> – Chennai </a:t>
                      </a:r>
                      <a:endParaRPr lang="en-US" sz="1400" dirty="0">
                        <a:effectLst/>
                      </a:endParaRPr>
                    </a:p>
                    <a:p>
                      <a:pPr marL="0" marR="0">
                        <a:lnSpc>
                          <a:spcPct val="100000"/>
                        </a:lnSpc>
                        <a:spcBef>
                          <a:spcPts val="0"/>
                        </a:spcBef>
                        <a:spcAft>
                          <a:spcPts val="1000"/>
                        </a:spcAft>
                      </a:pPr>
                      <a:r>
                        <a:rPr lang="en-US" sz="1600" dirty="0">
                          <a:effectLst/>
                        </a:rPr>
                        <a:t>(vi) Mumbai to Colombo </a:t>
                      </a:r>
                      <a:endParaRPr lang="en-US" sz="1400" dirty="0">
                        <a:effectLst/>
                        <a:latin typeface="Cambria"/>
                        <a:ea typeface="Times New Roman"/>
                        <a:cs typeface="Times New Roman"/>
                      </a:endParaRPr>
                    </a:p>
                  </a:txBody>
                  <a:tcPr marL="55902" marR="55902" marT="0" marB="0"/>
                </a:tc>
                <a:tc>
                  <a:txBody>
                    <a:bodyPr/>
                    <a:lstStyle/>
                    <a:p>
                      <a:pPr marL="0" marR="0" algn="ctr">
                        <a:lnSpc>
                          <a:spcPct val="150000"/>
                        </a:lnSpc>
                        <a:spcBef>
                          <a:spcPts val="0"/>
                        </a:spcBef>
                        <a:spcAft>
                          <a:spcPts val="1000"/>
                        </a:spcAft>
                      </a:pPr>
                      <a:r>
                        <a:rPr lang="en-US" sz="1600" dirty="0" smtClean="0">
                          <a:effectLst/>
                        </a:rPr>
                        <a:t>INCOIS/</a:t>
                      </a:r>
                      <a:endParaRPr lang="en-US" sz="1400" dirty="0">
                        <a:effectLst/>
                      </a:endParaRPr>
                    </a:p>
                    <a:p>
                      <a:pPr marL="0" marR="0" algn="ctr">
                        <a:lnSpc>
                          <a:spcPct val="150000"/>
                        </a:lnSpc>
                        <a:spcBef>
                          <a:spcPts val="0"/>
                        </a:spcBef>
                        <a:spcAft>
                          <a:spcPts val="1000"/>
                        </a:spcAft>
                      </a:pPr>
                      <a:r>
                        <a:rPr lang="en-US" sz="1600" dirty="0">
                          <a:effectLst/>
                        </a:rPr>
                        <a:t>NIO</a:t>
                      </a:r>
                      <a:endParaRPr lang="en-US" sz="1400" dirty="0">
                        <a:effectLst/>
                        <a:latin typeface="Cambria"/>
                        <a:ea typeface="Times New Roman"/>
                        <a:cs typeface="Times New Roman"/>
                      </a:endParaRPr>
                    </a:p>
                  </a:txBody>
                  <a:tcPr marL="55902" marR="55902" marT="0" marB="0"/>
                </a:tc>
                <a:tc>
                  <a:txBody>
                    <a:bodyPr/>
                    <a:lstStyle/>
                    <a:p>
                      <a:pPr marL="0" marR="0" algn="ctr">
                        <a:lnSpc>
                          <a:spcPct val="150000"/>
                        </a:lnSpc>
                        <a:spcBef>
                          <a:spcPts val="0"/>
                        </a:spcBef>
                        <a:spcAft>
                          <a:spcPts val="1000"/>
                        </a:spcAft>
                      </a:pPr>
                      <a:r>
                        <a:rPr lang="en-US" sz="1600">
                          <a:effectLst/>
                        </a:rPr>
                        <a:t>NIOT, ONGC, SCI</a:t>
                      </a:r>
                      <a:endParaRPr lang="en-US" sz="1400">
                        <a:effectLst/>
                        <a:latin typeface="Cambria"/>
                        <a:ea typeface="Times New Roman"/>
                        <a:cs typeface="Times New Roman"/>
                      </a:endParaRPr>
                    </a:p>
                  </a:txBody>
                  <a:tcPr marL="55902" marR="55902" marT="0" marB="0"/>
                </a:tc>
              </a:tr>
              <a:tr h="997948">
                <a:tc>
                  <a:txBody>
                    <a:bodyPr/>
                    <a:lstStyle/>
                    <a:p>
                      <a:pPr marL="0" marR="0" algn="just">
                        <a:lnSpc>
                          <a:spcPct val="150000"/>
                        </a:lnSpc>
                        <a:spcBef>
                          <a:spcPts val="0"/>
                        </a:spcBef>
                        <a:spcAft>
                          <a:spcPts val="1000"/>
                        </a:spcAft>
                      </a:pPr>
                      <a:r>
                        <a:rPr lang="en-US" sz="1200">
                          <a:solidFill>
                            <a:srgbClr val="FFFF00"/>
                          </a:solidFill>
                          <a:effectLst/>
                        </a:rPr>
                        <a:t>6.</a:t>
                      </a:r>
                      <a:endParaRPr lang="en-US" sz="1100">
                        <a:solidFill>
                          <a:srgbClr val="FFFF00"/>
                        </a:solidFill>
                        <a:effectLst/>
                        <a:latin typeface="Cambria"/>
                        <a:ea typeface="Times New Roman"/>
                        <a:cs typeface="Times New Roman"/>
                      </a:endParaRPr>
                    </a:p>
                  </a:txBody>
                  <a:tcPr marL="55902" marR="55902" marT="0" marB="0"/>
                </a:tc>
                <a:tc>
                  <a:txBody>
                    <a:bodyPr/>
                    <a:lstStyle/>
                    <a:p>
                      <a:pPr marL="0" marR="0">
                        <a:lnSpc>
                          <a:spcPct val="150000"/>
                        </a:lnSpc>
                        <a:spcBef>
                          <a:spcPts val="0"/>
                        </a:spcBef>
                        <a:spcAft>
                          <a:spcPts val="1000"/>
                        </a:spcAft>
                      </a:pPr>
                      <a:r>
                        <a:rPr lang="en-US" sz="1600" dirty="0">
                          <a:solidFill>
                            <a:srgbClr val="FFFF00"/>
                          </a:solidFill>
                          <a:effectLst/>
                        </a:rPr>
                        <a:t>Equatorial and coastal current meter moorings </a:t>
                      </a:r>
                      <a:endParaRPr lang="en-US" sz="1400" dirty="0">
                        <a:solidFill>
                          <a:srgbClr val="FFFF00"/>
                        </a:solidFill>
                        <a:effectLst/>
                      </a:endParaRPr>
                    </a:p>
                  </a:txBody>
                  <a:tcPr marL="55902" marR="55902" marT="0" marB="0"/>
                </a:tc>
                <a:tc>
                  <a:txBody>
                    <a:bodyPr/>
                    <a:lstStyle/>
                    <a:p>
                      <a:pPr marL="0" marR="0" lvl="0" indent="0" algn="ctr">
                        <a:lnSpc>
                          <a:spcPct val="150000"/>
                        </a:lnSpc>
                        <a:spcBef>
                          <a:spcPts val="0"/>
                        </a:spcBef>
                        <a:spcAft>
                          <a:spcPts val="1000"/>
                        </a:spcAft>
                        <a:buFont typeface="+mj-lt"/>
                        <a:buNone/>
                      </a:pPr>
                      <a:r>
                        <a:rPr lang="en-US" sz="1600" dirty="0" smtClean="0">
                          <a:solidFill>
                            <a:srgbClr val="FFFF00"/>
                          </a:solidFill>
                          <a:effectLst/>
                        </a:rPr>
                        <a:t>5 moorings</a:t>
                      </a:r>
                      <a:endParaRPr lang="en-US" sz="1400" dirty="0">
                        <a:solidFill>
                          <a:srgbClr val="FFFF00"/>
                        </a:solidFill>
                        <a:effectLst/>
                      </a:endParaRPr>
                    </a:p>
                    <a:p>
                      <a:pPr marL="228600" marR="0">
                        <a:lnSpc>
                          <a:spcPct val="150000"/>
                        </a:lnSpc>
                        <a:spcBef>
                          <a:spcPts val="0"/>
                        </a:spcBef>
                        <a:spcAft>
                          <a:spcPts val="1000"/>
                        </a:spcAft>
                      </a:pPr>
                      <a:r>
                        <a:rPr lang="en-US" sz="1600" dirty="0">
                          <a:solidFill>
                            <a:srgbClr val="FFFF00"/>
                          </a:solidFill>
                          <a:effectLst/>
                        </a:rPr>
                        <a:t> </a:t>
                      </a:r>
                      <a:endParaRPr lang="en-US" sz="1400" dirty="0">
                        <a:solidFill>
                          <a:srgbClr val="FFFF00"/>
                        </a:solidFill>
                        <a:effectLst/>
                        <a:latin typeface="Cambria"/>
                        <a:ea typeface="Times New Roman"/>
                        <a:cs typeface="Times New Roman"/>
                      </a:endParaRPr>
                    </a:p>
                  </a:txBody>
                  <a:tcPr marL="55902" marR="55902" marT="0" marB="0"/>
                </a:tc>
                <a:tc>
                  <a:txBody>
                    <a:bodyPr/>
                    <a:lstStyle/>
                    <a:p>
                      <a:pPr marL="0" marR="0" algn="ctr">
                        <a:lnSpc>
                          <a:spcPct val="150000"/>
                        </a:lnSpc>
                        <a:spcBef>
                          <a:spcPts val="0"/>
                        </a:spcBef>
                        <a:spcAft>
                          <a:spcPts val="1000"/>
                        </a:spcAft>
                      </a:pPr>
                      <a:r>
                        <a:rPr lang="en-US" sz="1600" dirty="0">
                          <a:solidFill>
                            <a:srgbClr val="FFFF00"/>
                          </a:solidFill>
                          <a:effectLst/>
                        </a:rPr>
                        <a:t>07 moorings</a:t>
                      </a:r>
                      <a:endParaRPr lang="en-US" sz="1400" dirty="0">
                        <a:solidFill>
                          <a:srgbClr val="FFFF00"/>
                        </a:solidFill>
                        <a:effectLst/>
                      </a:endParaRPr>
                    </a:p>
                    <a:p>
                      <a:pPr marL="0" marR="0" algn="ctr">
                        <a:lnSpc>
                          <a:spcPct val="150000"/>
                        </a:lnSpc>
                        <a:spcBef>
                          <a:spcPts val="0"/>
                        </a:spcBef>
                        <a:spcAft>
                          <a:spcPts val="1000"/>
                        </a:spcAft>
                      </a:pPr>
                      <a:r>
                        <a:rPr lang="en-US" sz="1600" dirty="0">
                          <a:solidFill>
                            <a:srgbClr val="FFFF00"/>
                          </a:solidFill>
                          <a:effectLst/>
                        </a:rPr>
                        <a:t>2 array in coastal (5 nos.)</a:t>
                      </a:r>
                      <a:endParaRPr lang="en-US" sz="1400" dirty="0">
                        <a:solidFill>
                          <a:srgbClr val="FFFF00"/>
                        </a:solidFill>
                        <a:effectLst/>
                        <a:latin typeface="Cambria"/>
                        <a:ea typeface="Times New Roman"/>
                        <a:cs typeface="Times New Roman"/>
                      </a:endParaRPr>
                    </a:p>
                  </a:txBody>
                  <a:tcPr marL="55902" marR="55902" marT="0" marB="0"/>
                </a:tc>
                <a:tc>
                  <a:txBody>
                    <a:bodyPr/>
                    <a:lstStyle/>
                    <a:p>
                      <a:pPr marL="0" marR="0" algn="ctr">
                        <a:lnSpc>
                          <a:spcPct val="150000"/>
                        </a:lnSpc>
                        <a:spcBef>
                          <a:spcPts val="0"/>
                        </a:spcBef>
                        <a:spcAft>
                          <a:spcPts val="1000"/>
                        </a:spcAft>
                      </a:pPr>
                      <a:r>
                        <a:rPr lang="en-US" sz="1600" dirty="0">
                          <a:solidFill>
                            <a:srgbClr val="FFFF00"/>
                          </a:solidFill>
                          <a:effectLst/>
                        </a:rPr>
                        <a:t>INCOIS/</a:t>
                      </a:r>
                      <a:endParaRPr lang="en-US" sz="1400" dirty="0">
                        <a:solidFill>
                          <a:srgbClr val="FFFF00"/>
                        </a:solidFill>
                        <a:effectLst/>
                      </a:endParaRPr>
                    </a:p>
                    <a:p>
                      <a:pPr marL="0" marR="0" algn="ctr">
                        <a:lnSpc>
                          <a:spcPct val="150000"/>
                        </a:lnSpc>
                        <a:spcBef>
                          <a:spcPts val="0"/>
                        </a:spcBef>
                        <a:spcAft>
                          <a:spcPts val="1000"/>
                        </a:spcAft>
                      </a:pPr>
                      <a:r>
                        <a:rPr lang="en-US" sz="1600" dirty="0">
                          <a:solidFill>
                            <a:srgbClr val="FFFF00"/>
                          </a:solidFill>
                          <a:effectLst/>
                        </a:rPr>
                        <a:t>NIO</a:t>
                      </a:r>
                      <a:endParaRPr lang="en-US" sz="1400" dirty="0">
                        <a:solidFill>
                          <a:srgbClr val="FFFF00"/>
                        </a:solidFill>
                        <a:effectLst/>
                        <a:latin typeface="Cambria"/>
                        <a:ea typeface="Times New Roman"/>
                        <a:cs typeface="Times New Roman"/>
                      </a:endParaRPr>
                    </a:p>
                  </a:txBody>
                  <a:tcPr marL="55902" marR="55902" marT="0" marB="0"/>
                </a:tc>
                <a:tc>
                  <a:txBody>
                    <a:bodyPr/>
                    <a:lstStyle/>
                    <a:p>
                      <a:pPr marL="0" marR="0" algn="ctr">
                        <a:lnSpc>
                          <a:spcPct val="150000"/>
                        </a:lnSpc>
                        <a:spcBef>
                          <a:spcPts val="0"/>
                        </a:spcBef>
                        <a:spcAft>
                          <a:spcPts val="1000"/>
                        </a:spcAft>
                      </a:pPr>
                      <a:r>
                        <a:rPr lang="en-US" sz="1600" dirty="0">
                          <a:solidFill>
                            <a:srgbClr val="FFFF00"/>
                          </a:solidFill>
                          <a:effectLst/>
                        </a:rPr>
                        <a:t>NIOT, </a:t>
                      </a:r>
                      <a:r>
                        <a:rPr lang="en-US" sz="1600" dirty="0" err="1">
                          <a:solidFill>
                            <a:srgbClr val="FFFF00"/>
                          </a:solidFill>
                          <a:effectLst/>
                        </a:rPr>
                        <a:t>IISc</a:t>
                      </a:r>
                      <a:r>
                        <a:rPr lang="en-US" sz="1600" dirty="0">
                          <a:solidFill>
                            <a:srgbClr val="FFFF00"/>
                          </a:solidFill>
                          <a:effectLst/>
                        </a:rPr>
                        <a:t>, NIO, Universities</a:t>
                      </a:r>
                      <a:endParaRPr lang="en-US" sz="1400" dirty="0">
                        <a:solidFill>
                          <a:srgbClr val="FFFF00"/>
                        </a:solidFill>
                        <a:effectLst/>
                        <a:latin typeface="Cambria"/>
                        <a:ea typeface="Times New Roman"/>
                        <a:cs typeface="Times New Roman"/>
                      </a:endParaRPr>
                    </a:p>
                  </a:txBody>
                  <a:tcPr marL="55902" marR="55902" marT="0" marB="0"/>
                </a:tc>
              </a:tr>
              <a:tr h="550735">
                <a:tc>
                  <a:txBody>
                    <a:bodyPr/>
                    <a:lstStyle/>
                    <a:p>
                      <a:pPr marL="0" marR="0" algn="just">
                        <a:lnSpc>
                          <a:spcPct val="150000"/>
                        </a:lnSpc>
                        <a:spcBef>
                          <a:spcPts val="0"/>
                        </a:spcBef>
                        <a:spcAft>
                          <a:spcPts val="1000"/>
                        </a:spcAft>
                      </a:pPr>
                      <a:r>
                        <a:rPr lang="en-US" sz="1200">
                          <a:effectLst/>
                        </a:rPr>
                        <a:t>7.</a:t>
                      </a:r>
                      <a:endParaRPr lang="en-US" sz="1100">
                        <a:effectLst/>
                        <a:latin typeface="Cambria"/>
                        <a:ea typeface="Times New Roman"/>
                        <a:cs typeface="Times New Roman"/>
                      </a:endParaRPr>
                    </a:p>
                  </a:txBody>
                  <a:tcPr marL="55902" marR="55902" marT="0" marB="0"/>
                </a:tc>
                <a:tc>
                  <a:txBody>
                    <a:bodyPr/>
                    <a:lstStyle/>
                    <a:p>
                      <a:pPr marL="0" marR="0">
                        <a:lnSpc>
                          <a:spcPct val="150000"/>
                        </a:lnSpc>
                        <a:spcBef>
                          <a:spcPts val="0"/>
                        </a:spcBef>
                        <a:spcAft>
                          <a:spcPts val="1000"/>
                        </a:spcAft>
                      </a:pPr>
                      <a:r>
                        <a:rPr lang="en-US" sz="1600">
                          <a:effectLst/>
                        </a:rPr>
                        <a:t>Coastal ADCP moorings </a:t>
                      </a:r>
                      <a:endParaRPr lang="en-US" sz="1400">
                        <a:effectLst/>
                        <a:latin typeface="Cambria"/>
                        <a:ea typeface="Times New Roman"/>
                        <a:cs typeface="Times New Roman"/>
                      </a:endParaRPr>
                    </a:p>
                  </a:txBody>
                  <a:tcPr marL="55902" marR="55902" marT="0" marB="0"/>
                </a:tc>
                <a:tc>
                  <a:txBody>
                    <a:bodyPr/>
                    <a:lstStyle/>
                    <a:p>
                      <a:pPr marL="0" marR="0" algn="ctr">
                        <a:lnSpc>
                          <a:spcPct val="150000"/>
                        </a:lnSpc>
                        <a:spcBef>
                          <a:spcPts val="0"/>
                        </a:spcBef>
                        <a:spcAft>
                          <a:spcPts val="1000"/>
                        </a:spcAft>
                      </a:pPr>
                      <a:r>
                        <a:rPr lang="en-US" sz="1600" dirty="0">
                          <a:effectLst/>
                        </a:rPr>
                        <a:t>07 </a:t>
                      </a:r>
                      <a:r>
                        <a:rPr lang="en-US" sz="1600" dirty="0" err="1">
                          <a:effectLst/>
                        </a:rPr>
                        <a:t>nos</a:t>
                      </a:r>
                      <a:endParaRPr lang="en-US" sz="1400" dirty="0">
                        <a:effectLst/>
                        <a:latin typeface="Cambria"/>
                        <a:ea typeface="Times New Roman"/>
                        <a:cs typeface="Times New Roman"/>
                      </a:endParaRPr>
                    </a:p>
                  </a:txBody>
                  <a:tcPr marL="55902" marR="55902" marT="0" marB="0"/>
                </a:tc>
                <a:tc>
                  <a:txBody>
                    <a:bodyPr/>
                    <a:lstStyle/>
                    <a:p>
                      <a:pPr marL="0" marR="0" algn="ctr">
                        <a:lnSpc>
                          <a:spcPct val="150000"/>
                        </a:lnSpc>
                        <a:spcBef>
                          <a:spcPts val="0"/>
                        </a:spcBef>
                        <a:spcAft>
                          <a:spcPts val="1000"/>
                        </a:spcAft>
                      </a:pPr>
                      <a:r>
                        <a:rPr lang="en-US" sz="1600" dirty="0">
                          <a:effectLst/>
                        </a:rPr>
                        <a:t>10 </a:t>
                      </a:r>
                      <a:r>
                        <a:rPr lang="en-US" sz="1600" dirty="0" err="1">
                          <a:effectLst/>
                        </a:rPr>
                        <a:t>nos</a:t>
                      </a:r>
                      <a:endParaRPr lang="en-US" sz="1400" dirty="0">
                        <a:effectLst/>
                        <a:latin typeface="Cambria"/>
                        <a:ea typeface="Times New Roman"/>
                        <a:cs typeface="Times New Roman"/>
                      </a:endParaRPr>
                    </a:p>
                  </a:txBody>
                  <a:tcPr marL="55902" marR="55902" marT="0" marB="0"/>
                </a:tc>
                <a:tc>
                  <a:txBody>
                    <a:bodyPr/>
                    <a:lstStyle/>
                    <a:p>
                      <a:pPr marL="0" marR="0" algn="ctr">
                        <a:lnSpc>
                          <a:spcPct val="150000"/>
                        </a:lnSpc>
                        <a:spcBef>
                          <a:spcPts val="0"/>
                        </a:spcBef>
                        <a:spcAft>
                          <a:spcPts val="1000"/>
                        </a:spcAft>
                      </a:pPr>
                      <a:r>
                        <a:rPr lang="en-US" sz="1600" dirty="0">
                          <a:effectLst/>
                        </a:rPr>
                        <a:t>INCOIS/</a:t>
                      </a:r>
                      <a:endParaRPr lang="en-US" sz="1400" dirty="0">
                        <a:effectLst/>
                      </a:endParaRPr>
                    </a:p>
                    <a:p>
                      <a:pPr marL="0" marR="0" algn="ctr">
                        <a:lnSpc>
                          <a:spcPct val="150000"/>
                        </a:lnSpc>
                        <a:spcBef>
                          <a:spcPts val="0"/>
                        </a:spcBef>
                        <a:spcAft>
                          <a:spcPts val="1000"/>
                        </a:spcAft>
                      </a:pPr>
                      <a:r>
                        <a:rPr lang="en-US" sz="1600" dirty="0">
                          <a:effectLst/>
                        </a:rPr>
                        <a:t>NIO</a:t>
                      </a:r>
                      <a:endParaRPr lang="en-US" sz="1400" dirty="0">
                        <a:effectLst/>
                        <a:latin typeface="Cambria"/>
                        <a:ea typeface="Times New Roman"/>
                        <a:cs typeface="Times New Roman"/>
                      </a:endParaRPr>
                    </a:p>
                  </a:txBody>
                  <a:tcPr marL="55902" marR="55902" marT="0" marB="0"/>
                </a:tc>
                <a:tc>
                  <a:txBody>
                    <a:bodyPr/>
                    <a:lstStyle/>
                    <a:p>
                      <a:pPr marL="0" marR="0" algn="ctr">
                        <a:lnSpc>
                          <a:spcPct val="150000"/>
                        </a:lnSpc>
                        <a:spcBef>
                          <a:spcPts val="0"/>
                        </a:spcBef>
                        <a:spcAft>
                          <a:spcPts val="1000"/>
                        </a:spcAft>
                      </a:pPr>
                      <a:r>
                        <a:rPr lang="en-US" sz="1600" dirty="0">
                          <a:effectLst/>
                        </a:rPr>
                        <a:t>NIOT, Universities</a:t>
                      </a:r>
                      <a:endParaRPr lang="en-US" sz="1400" dirty="0">
                        <a:effectLst/>
                        <a:latin typeface="Cambria"/>
                        <a:ea typeface="Times New Roman"/>
                        <a:cs typeface="Times New Roman"/>
                      </a:endParaRPr>
                    </a:p>
                  </a:txBody>
                  <a:tcPr marL="55902" marR="55902" marT="0" marB="0"/>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81000" y="1066800"/>
          <a:ext cx="8305800" cy="5603876"/>
        </p:xfrm>
        <a:graphic>
          <a:graphicData uri="http://schemas.openxmlformats.org/drawingml/2006/table">
            <a:tbl>
              <a:tblPr firstRow="1" firstCol="1" lastRow="1" lastCol="1" bandRow="1" bandCol="1">
                <a:tableStyleId>{7E9639D4-E3E2-4D34-9284-5A2195B3D0D7}</a:tableStyleId>
              </a:tblPr>
              <a:tblGrid>
                <a:gridCol w="421986"/>
                <a:gridCol w="2245014"/>
                <a:gridCol w="1219200"/>
                <a:gridCol w="1219200"/>
                <a:gridCol w="1143000"/>
                <a:gridCol w="2057400"/>
              </a:tblGrid>
              <a:tr h="1234580">
                <a:tc>
                  <a:txBody>
                    <a:bodyPr/>
                    <a:lstStyle/>
                    <a:p>
                      <a:pPr marL="0" marR="0" algn="just">
                        <a:lnSpc>
                          <a:spcPct val="150000"/>
                        </a:lnSpc>
                        <a:spcBef>
                          <a:spcPts val="0"/>
                        </a:spcBef>
                        <a:spcAft>
                          <a:spcPts val="1000"/>
                        </a:spcAft>
                      </a:pPr>
                      <a:r>
                        <a:rPr lang="en-US" sz="1800" dirty="0">
                          <a:effectLst/>
                        </a:rPr>
                        <a:t>S. No.</a:t>
                      </a:r>
                      <a:endParaRPr lang="en-US" sz="1800" dirty="0">
                        <a:effectLst/>
                        <a:latin typeface="Cambria"/>
                        <a:ea typeface="Times New Roman"/>
                        <a:cs typeface="Times New Roman"/>
                      </a:endParaRPr>
                    </a:p>
                  </a:txBody>
                  <a:tcPr marL="34365" marR="34365" marT="0" marB="0"/>
                </a:tc>
                <a:tc>
                  <a:txBody>
                    <a:bodyPr/>
                    <a:lstStyle/>
                    <a:p>
                      <a:pPr marL="0" marR="0" algn="just">
                        <a:lnSpc>
                          <a:spcPct val="150000"/>
                        </a:lnSpc>
                        <a:spcBef>
                          <a:spcPts val="0"/>
                        </a:spcBef>
                        <a:spcAft>
                          <a:spcPts val="1000"/>
                        </a:spcAft>
                      </a:pPr>
                      <a:r>
                        <a:rPr lang="en-US" sz="1800" dirty="0">
                          <a:effectLst/>
                        </a:rPr>
                        <a:t>Observing System</a:t>
                      </a:r>
                      <a:endParaRPr lang="en-US" sz="1800" dirty="0">
                        <a:effectLst/>
                        <a:latin typeface="Cambria"/>
                        <a:ea typeface="Times New Roman"/>
                        <a:cs typeface="Times New Roman"/>
                      </a:endParaRPr>
                    </a:p>
                  </a:txBody>
                  <a:tcPr marL="34365" marR="34365" marT="0" marB="0"/>
                </a:tc>
                <a:tc>
                  <a:txBody>
                    <a:bodyPr/>
                    <a:lstStyle/>
                    <a:p>
                      <a:pPr marL="0" marR="0" algn="just">
                        <a:lnSpc>
                          <a:spcPct val="150000"/>
                        </a:lnSpc>
                        <a:spcBef>
                          <a:spcPts val="0"/>
                        </a:spcBef>
                        <a:spcAft>
                          <a:spcPts val="1000"/>
                        </a:spcAft>
                      </a:pPr>
                      <a:r>
                        <a:rPr lang="en-US" sz="1800" dirty="0" smtClean="0">
                          <a:effectLst/>
                        </a:rPr>
                        <a:t>XI </a:t>
                      </a:r>
                      <a:r>
                        <a:rPr lang="en-US" sz="1800" dirty="0">
                          <a:effectLst/>
                        </a:rPr>
                        <a:t>Plan</a:t>
                      </a:r>
                      <a:endParaRPr lang="en-US" sz="1800" dirty="0">
                        <a:effectLst/>
                        <a:latin typeface="Cambria"/>
                        <a:ea typeface="Times New Roman"/>
                        <a:cs typeface="Times New Roman"/>
                      </a:endParaRPr>
                    </a:p>
                  </a:txBody>
                  <a:tcPr marL="34365" marR="34365" marT="0" marB="0"/>
                </a:tc>
                <a:tc>
                  <a:txBody>
                    <a:bodyPr/>
                    <a:lstStyle/>
                    <a:p>
                      <a:pPr marL="0" marR="0" algn="just">
                        <a:lnSpc>
                          <a:spcPct val="150000"/>
                        </a:lnSpc>
                        <a:spcBef>
                          <a:spcPts val="0"/>
                        </a:spcBef>
                        <a:spcAft>
                          <a:spcPts val="1000"/>
                        </a:spcAft>
                      </a:pPr>
                      <a:r>
                        <a:rPr lang="en-US" sz="1800" dirty="0" smtClean="0">
                          <a:effectLst/>
                        </a:rPr>
                        <a:t>XII </a:t>
                      </a:r>
                      <a:r>
                        <a:rPr lang="en-US" sz="1800" dirty="0">
                          <a:effectLst/>
                        </a:rPr>
                        <a:t>Plan</a:t>
                      </a:r>
                      <a:endParaRPr lang="en-US" sz="1800" dirty="0">
                        <a:effectLst/>
                        <a:latin typeface="Cambria"/>
                        <a:ea typeface="Times New Roman"/>
                        <a:cs typeface="Times New Roman"/>
                      </a:endParaRPr>
                    </a:p>
                  </a:txBody>
                  <a:tcPr marL="34365" marR="34365" marT="0" marB="0"/>
                </a:tc>
                <a:tc>
                  <a:txBody>
                    <a:bodyPr/>
                    <a:lstStyle/>
                    <a:p>
                      <a:pPr marL="0" marR="0" algn="just">
                        <a:lnSpc>
                          <a:spcPct val="150000"/>
                        </a:lnSpc>
                        <a:spcBef>
                          <a:spcPts val="0"/>
                        </a:spcBef>
                        <a:spcAft>
                          <a:spcPts val="1000"/>
                        </a:spcAft>
                      </a:pPr>
                      <a:r>
                        <a:rPr lang="en-US" sz="1800">
                          <a:effectLst/>
                        </a:rPr>
                        <a:t>Nodal/Implementing Institute</a:t>
                      </a:r>
                      <a:endParaRPr lang="en-US" sz="1800">
                        <a:effectLst/>
                        <a:latin typeface="Cambria"/>
                        <a:ea typeface="Times New Roman"/>
                        <a:cs typeface="Times New Roman"/>
                      </a:endParaRPr>
                    </a:p>
                  </a:txBody>
                  <a:tcPr marL="34365" marR="34365" marT="0" marB="0"/>
                </a:tc>
                <a:tc>
                  <a:txBody>
                    <a:bodyPr/>
                    <a:lstStyle/>
                    <a:p>
                      <a:pPr marL="0" marR="0" algn="just">
                        <a:lnSpc>
                          <a:spcPct val="150000"/>
                        </a:lnSpc>
                        <a:spcBef>
                          <a:spcPts val="0"/>
                        </a:spcBef>
                        <a:spcAft>
                          <a:spcPts val="1000"/>
                        </a:spcAft>
                      </a:pPr>
                      <a:r>
                        <a:rPr lang="en-US" sz="1800">
                          <a:effectLst/>
                        </a:rPr>
                        <a:t>Other Partners</a:t>
                      </a:r>
                      <a:endParaRPr lang="en-US" sz="1800">
                        <a:effectLst/>
                        <a:latin typeface="Cambria"/>
                        <a:ea typeface="Times New Roman"/>
                        <a:cs typeface="Times New Roman"/>
                      </a:endParaRPr>
                    </a:p>
                  </a:txBody>
                  <a:tcPr marL="34365" marR="34365" marT="0" marB="0"/>
                </a:tc>
              </a:tr>
              <a:tr h="950068">
                <a:tc>
                  <a:txBody>
                    <a:bodyPr/>
                    <a:lstStyle/>
                    <a:p>
                      <a:pPr marL="0" marR="0" algn="just">
                        <a:lnSpc>
                          <a:spcPct val="150000"/>
                        </a:lnSpc>
                        <a:spcBef>
                          <a:spcPts val="0"/>
                        </a:spcBef>
                        <a:spcAft>
                          <a:spcPts val="1000"/>
                        </a:spcAft>
                      </a:pPr>
                      <a:r>
                        <a:rPr lang="en-US" sz="1800">
                          <a:effectLst/>
                        </a:rPr>
                        <a:t>8.</a:t>
                      </a:r>
                      <a:endParaRPr lang="en-US" sz="1800">
                        <a:effectLst/>
                        <a:latin typeface="Cambria"/>
                        <a:ea typeface="Times New Roman"/>
                        <a:cs typeface="Times New Roman"/>
                      </a:endParaRPr>
                    </a:p>
                  </a:txBody>
                  <a:tcPr marL="34365" marR="34365" marT="0" marB="0"/>
                </a:tc>
                <a:tc>
                  <a:txBody>
                    <a:bodyPr/>
                    <a:lstStyle/>
                    <a:p>
                      <a:pPr marL="0" marR="0">
                        <a:lnSpc>
                          <a:spcPct val="150000"/>
                        </a:lnSpc>
                        <a:spcBef>
                          <a:spcPts val="0"/>
                        </a:spcBef>
                        <a:spcAft>
                          <a:spcPts val="1000"/>
                        </a:spcAft>
                      </a:pPr>
                      <a:r>
                        <a:rPr lang="en-US" sz="1800">
                          <a:effectLst/>
                        </a:rPr>
                        <a:t>HF Radar </a:t>
                      </a:r>
                    </a:p>
                    <a:p>
                      <a:pPr marL="0" marR="0">
                        <a:lnSpc>
                          <a:spcPct val="150000"/>
                        </a:lnSpc>
                        <a:spcBef>
                          <a:spcPts val="0"/>
                        </a:spcBef>
                        <a:spcAft>
                          <a:spcPts val="1000"/>
                        </a:spcAft>
                      </a:pPr>
                      <a:r>
                        <a:rPr lang="en-US" sz="1800">
                          <a:effectLst/>
                        </a:rPr>
                        <a:t> </a:t>
                      </a:r>
                      <a:endParaRPr lang="en-US" sz="1800">
                        <a:effectLst/>
                        <a:latin typeface="Cambria"/>
                        <a:ea typeface="Times New Roman"/>
                        <a:cs typeface="Times New Roman"/>
                      </a:endParaRPr>
                    </a:p>
                  </a:txBody>
                  <a:tcPr marL="34365" marR="34365" marT="0" marB="0"/>
                </a:tc>
                <a:tc>
                  <a:txBody>
                    <a:bodyPr/>
                    <a:lstStyle/>
                    <a:p>
                      <a:pPr marL="0" marR="0" algn="ctr">
                        <a:lnSpc>
                          <a:spcPct val="150000"/>
                        </a:lnSpc>
                        <a:spcBef>
                          <a:spcPts val="0"/>
                        </a:spcBef>
                        <a:spcAft>
                          <a:spcPts val="1000"/>
                        </a:spcAft>
                      </a:pPr>
                      <a:r>
                        <a:rPr lang="en-US" sz="1800">
                          <a:effectLst/>
                        </a:rPr>
                        <a:t>05 pairs</a:t>
                      </a:r>
                      <a:endParaRPr lang="en-US" sz="1800">
                        <a:effectLst/>
                        <a:latin typeface="Cambria"/>
                        <a:ea typeface="Times New Roman"/>
                        <a:cs typeface="Times New Roman"/>
                      </a:endParaRPr>
                    </a:p>
                  </a:txBody>
                  <a:tcPr marL="34365" marR="34365" marT="0" marB="0"/>
                </a:tc>
                <a:tc>
                  <a:txBody>
                    <a:bodyPr/>
                    <a:lstStyle/>
                    <a:p>
                      <a:pPr marL="0" marR="0" algn="ctr">
                        <a:lnSpc>
                          <a:spcPct val="150000"/>
                        </a:lnSpc>
                        <a:spcBef>
                          <a:spcPts val="0"/>
                        </a:spcBef>
                        <a:spcAft>
                          <a:spcPts val="1000"/>
                        </a:spcAft>
                      </a:pPr>
                      <a:r>
                        <a:rPr lang="en-US" sz="1800" dirty="0">
                          <a:effectLst/>
                        </a:rPr>
                        <a:t>05 pairs</a:t>
                      </a:r>
                      <a:endParaRPr lang="en-US" sz="1800" dirty="0">
                        <a:effectLst/>
                        <a:latin typeface="Cambria"/>
                        <a:ea typeface="Times New Roman"/>
                        <a:cs typeface="Times New Roman"/>
                      </a:endParaRPr>
                    </a:p>
                  </a:txBody>
                  <a:tcPr marL="34365" marR="34365" marT="0" marB="0"/>
                </a:tc>
                <a:tc>
                  <a:txBody>
                    <a:bodyPr/>
                    <a:lstStyle/>
                    <a:p>
                      <a:pPr marL="0" marR="0" algn="ctr">
                        <a:lnSpc>
                          <a:spcPct val="150000"/>
                        </a:lnSpc>
                        <a:spcBef>
                          <a:spcPts val="0"/>
                        </a:spcBef>
                        <a:spcAft>
                          <a:spcPts val="1000"/>
                        </a:spcAft>
                      </a:pPr>
                      <a:r>
                        <a:rPr lang="en-US" sz="1800">
                          <a:effectLst/>
                        </a:rPr>
                        <a:t>NIOT</a:t>
                      </a:r>
                      <a:endParaRPr lang="en-US" sz="1800">
                        <a:effectLst/>
                        <a:latin typeface="Cambria"/>
                        <a:ea typeface="Times New Roman"/>
                        <a:cs typeface="Times New Roman"/>
                      </a:endParaRPr>
                    </a:p>
                  </a:txBody>
                  <a:tcPr marL="34365" marR="34365" marT="0" marB="0"/>
                </a:tc>
                <a:tc>
                  <a:txBody>
                    <a:bodyPr/>
                    <a:lstStyle/>
                    <a:p>
                      <a:pPr marL="0" marR="0" algn="ctr">
                        <a:lnSpc>
                          <a:spcPct val="150000"/>
                        </a:lnSpc>
                        <a:spcBef>
                          <a:spcPts val="0"/>
                        </a:spcBef>
                        <a:spcAft>
                          <a:spcPts val="1000"/>
                        </a:spcAft>
                      </a:pPr>
                      <a:r>
                        <a:rPr lang="en-US" sz="1800">
                          <a:effectLst/>
                        </a:rPr>
                        <a:t>INCOIS, IITs, Universities</a:t>
                      </a:r>
                      <a:endParaRPr lang="en-US" sz="1800">
                        <a:effectLst/>
                        <a:latin typeface="Cambria"/>
                        <a:ea typeface="Times New Roman"/>
                        <a:cs typeface="Times New Roman"/>
                      </a:endParaRPr>
                    </a:p>
                  </a:txBody>
                  <a:tcPr marL="34365" marR="34365" marT="0" marB="0"/>
                </a:tc>
              </a:tr>
              <a:tr h="950068">
                <a:tc>
                  <a:txBody>
                    <a:bodyPr/>
                    <a:lstStyle/>
                    <a:p>
                      <a:pPr marL="0" marR="0" algn="just">
                        <a:lnSpc>
                          <a:spcPct val="150000"/>
                        </a:lnSpc>
                        <a:spcBef>
                          <a:spcPts val="0"/>
                        </a:spcBef>
                        <a:spcAft>
                          <a:spcPts val="1000"/>
                        </a:spcAft>
                      </a:pPr>
                      <a:r>
                        <a:rPr lang="en-US" sz="1800">
                          <a:effectLst/>
                        </a:rPr>
                        <a:t>10.</a:t>
                      </a:r>
                      <a:endParaRPr lang="en-US" sz="1800">
                        <a:effectLst/>
                        <a:latin typeface="Cambria"/>
                        <a:ea typeface="Times New Roman"/>
                        <a:cs typeface="Times New Roman"/>
                      </a:endParaRPr>
                    </a:p>
                  </a:txBody>
                  <a:tcPr marL="34365" marR="34365" marT="0" marB="0"/>
                </a:tc>
                <a:tc>
                  <a:txBody>
                    <a:bodyPr/>
                    <a:lstStyle/>
                    <a:p>
                      <a:pPr marL="0" marR="0">
                        <a:lnSpc>
                          <a:spcPct val="150000"/>
                        </a:lnSpc>
                        <a:spcBef>
                          <a:spcPts val="0"/>
                        </a:spcBef>
                        <a:spcAft>
                          <a:spcPts val="1000"/>
                        </a:spcAft>
                      </a:pPr>
                      <a:r>
                        <a:rPr lang="en-US" sz="1800">
                          <a:effectLst/>
                        </a:rPr>
                        <a:t>Tsunami buoys</a:t>
                      </a:r>
                    </a:p>
                    <a:p>
                      <a:pPr marL="0" marR="0">
                        <a:lnSpc>
                          <a:spcPct val="150000"/>
                        </a:lnSpc>
                        <a:spcBef>
                          <a:spcPts val="0"/>
                        </a:spcBef>
                        <a:spcAft>
                          <a:spcPts val="1000"/>
                        </a:spcAft>
                      </a:pPr>
                      <a:r>
                        <a:rPr lang="en-US" sz="1800">
                          <a:effectLst/>
                        </a:rPr>
                        <a:t> </a:t>
                      </a:r>
                      <a:endParaRPr lang="en-US" sz="1800">
                        <a:effectLst/>
                        <a:latin typeface="Cambria"/>
                        <a:ea typeface="Times New Roman"/>
                        <a:cs typeface="Times New Roman"/>
                      </a:endParaRPr>
                    </a:p>
                  </a:txBody>
                  <a:tcPr marL="34365" marR="34365" marT="0" marB="0"/>
                </a:tc>
                <a:tc>
                  <a:txBody>
                    <a:bodyPr/>
                    <a:lstStyle/>
                    <a:p>
                      <a:pPr marL="0" marR="0" algn="ctr">
                        <a:lnSpc>
                          <a:spcPct val="150000"/>
                        </a:lnSpc>
                        <a:spcBef>
                          <a:spcPts val="0"/>
                        </a:spcBef>
                        <a:spcAft>
                          <a:spcPts val="1000"/>
                        </a:spcAft>
                      </a:pPr>
                      <a:r>
                        <a:rPr lang="en-US" sz="1800">
                          <a:effectLst/>
                        </a:rPr>
                        <a:t>4</a:t>
                      </a:r>
                      <a:endParaRPr lang="en-US" sz="1800">
                        <a:effectLst/>
                        <a:latin typeface="Cambria"/>
                        <a:ea typeface="Times New Roman"/>
                        <a:cs typeface="Times New Roman"/>
                      </a:endParaRPr>
                    </a:p>
                  </a:txBody>
                  <a:tcPr marL="34365" marR="34365" marT="0" marB="0"/>
                </a:tc>
                <a:tc>
                  <a:txBody>
                    <a:bodyPr/>
                    <a:lstStyle/>
                    <a:p>
                      <a:pPr marL="0" marR="0" algn="ctr">
                        <a:lnSpc>
                          <a:spcPct val="150000"/>
                        </a:lnSpc>
                        <a:spcBef>
                          <a:spcPts val="0"/>
                        </a:spcBef>
                        <a:spcAft>
                          <a:spcPts val="1000"/>
                        </a:spcAft>
                      </a:pPr>
                      <a:r>
                        <a:rPr lang="en-US" sz="1800">
                          <a:effectLst/>
                        </a:rPr>
                        <a:t>7</a:t>
                      </a:r>
                      <a:endParaRPr lang="en-US" sz="1800">
                        <a:effectLst/>
                        <a:latin typeface="Cambria"/>
                        <a:ea typeface="Times New Roman"/>
                        <a:cs typeface="Times New Roman"/>
                      </a:endParaRPr>
                    </a:p>
                  </a:txBody>
                  <a:tcPr marL="34365" marR="34365" marT="0" marB="0"/>
                </a:tc>
                <a:tc>
                  <a:txBody>
                    <a:bodyPr/>
                    <a:lstStyle/>
                    <a:p>
                      <a:pPr marL="0" marR="0" algn="ctr">
                        <a:lnSpc>
                          <a:spcPct val="150000"/>
                        </a:lnSpc>
                        <a:spcBef>
                          <a:spcPts val="0"/>
                        </a:spcBef>
                        <a:spcAft>
                          <a:spcPts val="1000"/>
                        </a:spcAft>
                      </a:pPr>
                      <a:r>
                        <a:rPr lang="en-US" sz="1800">
                          <a:effectLst/>
                        </a:rPr>
                        <a:t> </a:t>
                      </a:r>
                      <a:endParaRPr lang="en-US" sz="1800">
                        <a:effectLst/>
                        <a:latin typeface="Cambria"/>
                        <a:ea typeface="Times New Roman"/>
                        <a:cs typeface="Times New Roman"/>
                      </a:endParaRPr>
                    </a:p>
                  </a:txBody>
                  <a:tcPr marL="34365" marR="34365" marT="0" marB="0"/>
                </a:tc>
                <a:tc>
                  <a:txBody>
                    <a:bodyPr/>
                    <a:lstStyle/>
                    <a:p>
                      <a:pPr marL="0" marR="0" algn="ctr">
                        <a:lnSpc>
                          <a:spcPct val="150000"/>
                        </a:lnSpc>
                        <a:spcBef>
                          <a:spcPts val="0"/>
                        </a:spcBef>
                        <a:spcAft>
                          <a:spcPts val="1000"/>
                        </a:spcAft>
                      </a:pPr>
                      <a:r>
                        <a:rPr lang="en-US" sz="1800">
                          <a:effectLst/>
                        </a:rPr>
                        <a:t>NIOT/INCOIS</a:t>
                      </a:r>
                      <a:endParaRPr lang="en-US" sz="1800">
                        <a:effectLst/>
                        <a:latin typeface="Cambria"/>
                        <a:ea typeface="Times New Roman"/>
                        <a:cs typeface="Times New Roman"/>
                      </a:endParaRPr>
                    </a:p>
                  </a:txBody>
                  <a:tcPr marL="34365" marR="34365" marT="0" marB="0"/>
                </a:tc>
              </a:tr>
              <a:tr h="823053">
                <a:tc>
                  <a:txBody>
                    <a:bodyPr/>
                    <a:lstStyle/>
                    <a:p>
                      <a:pPr marL="0" marR="0" algn="just">
                        <a:lnSpc>
                          <a:spcPct val="150000"/>
                        </a:lnSpc>
                        <a:spcBef>
                          <a:spcPts val="0"/>
                        </a:spcBef>
                        <a:spcAft>
                          <a:spcPts val="1000"/>
                        </a:spcAft>
                      </a:pPr>
                      <a:r>
                        <a:rPr lang="en-US" sz="1800">
                          <a:effectLst/>
                        </a:rPr>
                        <a:t>11.</a:t>
                      </a:r>
                      <a:endParaRPr lang="en-US" sz="1800">
                        <a:effectLst/>
                        <a:latin typeface="Cambria"/>
                        <a:ea typeface="Times New Roman"/>
                        <a:cs typeface="Times New Roman"/>
                      </a:endParaRPr>
                    </a:p>
                  </a:txBody>
                  <a:tcPr marL="34365" marR="34365" marT="0" marB="0"/>
                </a:tc>
                <a:tc>
                  <a:txBody>
                    <a:bodyPr/>
                    <a:lstStyle/>
                    <a:p>
                      <a:pPr marL="0" marR="0">
                        <a:lnSpc>
                          <a:spcPct val="150000"/>
                        </a:lnSpc>
                        <a:spcBef>
                          <a:spcPts val="0"/>
                        </a:spcBef>
                        <a:spcAft>
                          <a:spcPts val="1000"/>
                        </a:spcAft>
                      </a:pPr>
                      <a:r>
                        <a:rPr lang="en-US" sz="1800">
                          <a:effectLst/>
                        </a:rPr>
                        <a:t>Wave rider buoys in the coastal regions </a:t>
                      </a:r>
                      <a:endParaRPr lang="en-US" sz="1800">
                        <a:effectLst/>
                        <a:latin typeface="Cambria"/>
                        <a:ea typeface="Times New Roman"/>
                        <a:cs typeface="Times New Roman"/>
                      </a:endParaRPr>
                    </a:p>
                  </a:txBody>
                  <a:tcPr marL="34365" marR="34365" marT="0" marB="0"/>
                </a:tc>
                <a:tc>
                  <a:txBody>
                    <a:bodyPr/>
                    <a:lstStyle/>
                    <a:p>
                      <a:pPr marL="0" marR="0" algn="ctr">
                        <a:lnSpc>
                          <a:spcPct val="150000"/>
                        </a:lnSpc>
                        <a:spcBef>
                          <a:spcPts val="0"/>
                        </a:spcBef>
                        <a:spcAft>
                          <a:spcPts val="1000"/>
                        </a:spcAft>
                      </a:pPr>
                      <a:r>
                        <a:rPr lang="en-US" sz="1800">
                          <a:effectLst/>
                        </a:rPr>
                        <a:t>05</a:t>
                      </a:r>
                      <a:endParaRPr lang="en-US" sz="1800">
                        <a:effectLst/>
                        <a:latin typeface="Cambria"/>
                        <a:ea typeface="Times New Roman"/>
                        <a:cs typeface="Times New Roman"/>
                      </a:endParaRPr>
                    </a:p>
                  </a:txBody>
                  <a:tcPr marL="34365" marR="34365" marT="0" marB="0"/>
                </a:tc>
                <a:tc>
                  <a:txBody>
                    <a:bodyPr/>
                    <a:lstStyle/>
                    <a:p>
                      <a:pPr marL="0" marR="0" algn="ctr">
                        <a:lnSpc>
                          <a:spcPct val="150000"/>
                        </a:lnSpc>
                        <a:spcBef>
                          <a:spcPts val="0"/>
                        </a:spcBef>
                        <a:spcAft>
                          <a:spcPts val="1000"/>
                        </a:spcAft>
                      </a:pPr>
                      <a:r>
                        <a:rPr lang="en-US" sz="1800">
                          <a:effectLst/>
                        </a:rPr>
                        <a:t>10</a:t>
                      </a:r>
                      <a:endParaRPr lang="en-US" sz="1800">
                        <a:effectLst/>
                        <a:latin typeface="Cambria"/>
                        <a:ea typeface="Times New Roman"/>
                        <a:cs typeface="Times New Roman"/>
                      </a:endParaRPr>
                    </a:p>
                  </a:txBody>
                  <a:tcPr marL="34365" marR="34365" marT="0" marB="0"/>
                </a:tc>
                <a:tc>
                  <a:txBody>
                    <a:bodyPr/>
                    <a:lstStyle/>
                    <a:p>
                      <a:pPr marL="0" marR="0" algn="ctr">
                        <a:lnSpc>
                          <a:spcPct val="150000"/>
                        </a:lnSpc>
                        <a:spcBef>
                          <a:spcPts val="0"/>
                        </a:spcBef>
                        <a:spcAft>
                          <a:spcPts val="1000"/>
                        </a:spcAft>
                      </a:pPr>
                      <a:r>
                        <a:rPr lang="en-US" sz="1800">
                          <a:effectLst/>
                        </a:rPr>
                        <a:t>INCOIS</a:t>
                      </a:r>
                      <a:endParaRPr lang="en-US" sz="1800">
                        <a:effectLst/>
                        <a:latin typeface="Cambria"/>
                        <a:ea typeface="Times New Roman"/>
                        <a:cs typeface="Times New Roman"/>
                      </a:endParaRPr>
                    </a:p>
                  </a:txBody>
                  <a:tcPr marL="34365" marR="34365" marT="0" marB="0"/>
                </a:tc>
                <a:tc>
                  <a:txBody>
                    <a:bodyPr/>
                    <a:lstStyle/>
                    <a:p>
                      <a:pPr marL="0" marR="0" algn="ctr">
                        <a:lnSpc>
                          <a:spcPct val="150000"/>
                        </a:lnSpc>
                        <a:spcBef>
                          <a:spcPts val="0"/>
                        </a:spcBef>
                        <a:spcAft>
                          <a:spcPts val="1000"/>
                        </a:spcAft>
                      </a:pPr>
                      <a:r>
                        <a:rPr lang="en-US" sz="1800">
                          <a:effectLst/>
                        </a:rPr>
                        <a:t>NIOT, NIO, CESS, NGOs, Universities</a:t>
                      </a:r>
                      <a:endParaRPr lang="en-US" sz="1800">
                        <a:effectLst/>
                        <a:latin typeface="Cambria"/>
                        <a:ea typeface="Times New Roman"/>
                        <a:cs typeface="Times New Roman"/>
                      </a:endParaRPr>
                    </a:p>
                  </a:txBody>
                  <a:tcPr marL="34365" marR="34365" marT="0" marB="0"/>
                </a:tc>
              </a:tr>
              <a:tr h="1646107">
                <a:tc>
                  <a:txBody>
                    <a:bodyPr/>
                    <a:lstStyle/>
                    <a:p>
                      <a:pPr marL="0" marR="0" algn="just">
                        <a:lnSpc>
                          <a:spcPct val="150000"/>
                        </a:lnSpc>
                        <a:spcBef>
                          <a:spcPts val="0"/>
                        </a:spcBef>
                        <a:spcAft>
                          <a:spcPts val="1000"/>
                        </a:spcAft>
                      </a:pPr>
                      <a:r>
                        <a:rPr lang="en-US" sz="1800">
                          <a:effectLst/>
                        </a:rPr>
                        <a:t>12.</a:t>
                      </a:r>
                      <a:endParaRPr lang="en-US" sz="1800">
                        <a:effectLst/>
                        <a:latin typeface="Cambria"/>
                        <a:ea typeface="Times New Roman"/>
                        <a:cs typeface="Times New Roman"/>
                      </a:endParaRPr>
                    </a:p>
                  </a:txBody>
                  <a:tcPr marL="34365" marR="34365" marT="0" marB="0"/>
                </a:tc>
                <a:tc>
                  <a:txBody>
                    <a:bodyPr/>
                    <a:lstStyle/>
                    <a:p>
                      <a:pPr marL="0" marR="0">
                        <a:lnSpc>
                          <a:spcPct val="150000"/>
                        </a:lnSpc>
                        <a:spcBef>
                          <a:spcPts val="0"/>
                        </a:spcBef>
                        <a:spcAft>
                          <a:spcPts val="1000"/>
                        </a:spcAft>
                      </a:pPr>
                      <a:r>
                        <a:rPr lang="en-US" sz="1800">
                          <a:effectLst/>
                        </a:rPr>
                        <a:t>AWS on board ships </a:t>
                      </a:r>
                    </a:p>
                    <a:p>
                      <a:pPr marL="0" marR="0">
                        <a:lnSpc>
                          <a:spcPct val="150000"/>
                        </a:lnSpc>
                        <a:spcBef>
                          <a:spcPts val="0"/>
                        </a:spcBef>
                        <a:spcAft>
                          <a:spcPts val="1000"/>
                        </a:spcAft>
                      </a:pPr>
                      <a:r>
                        <a:rPr lang="en-US" sz="1800">
                          <a:effectLst/>
                        </a:rPr>
                        <a:t> </a:t>
                      </a:r>
                      <a:endParaRPr lang="en-US" sz="1800">
                        <a:effectLst/>
                        <a:latin typeface="Cambria"/>
                        <a:ea typeface="Times New Roman"/>
                        <a:cs typeface="Times New Roman"/>
                      </a:endParaRPr>
                    </a:p>
                  </a:txBody>
                  <a:tcPr marL="34365" marR="34365" marT="0" marB="0"/>
                </a:tc>
                <a:tc>
                  <a:txBody>
                    <a:bodyPr/>
                    <a:lstStyle/>
                    <a:p>
                      <a:pPr marL="0" marR="0" algn="ctr">
                        <a:lnSpc>
                          <a:spcPct val="150000"/>
                        </a:lnSpc>
                        <a:spcBef>
                          <a:spcPts val="0"/>
                        </a:spcBef>
                        <a:spcAft>
                          <a:spcPts val="1000"/>
                        </a:spcAft>
                      </a:pPr>
                      <a:r>
                        <a:rPr lang="en-US" sz="1800">
                          <a:effectLst/>
                        </a:rPr>
                        <a:t>07</a:t>
                      </a:r>
                      <a:endParaRPr lang="en-US" sz="1800">
                        <a:effectLst/>
                        <a:latin typeface="Cambria"/>
                        <a:ea typeface="Times New Roman"/>
                        <a:cs typeface="Times New Roman"/>
                      </a:endParaRPr>
                    </a:p>
                  </a:txBody>
                  <a:tcPr marL="34365" marR="34365" marT="0" marB="0"/>
                </a:tc>
                <a:tc>
                  <a:txBody>
                    <a:bodyPr/>
                    <a:lstStyle/>
                    <a:p>
                      <a:pPr marL="0" marR="0" algn="ctr">
                        <a:lnSpc>
                          <a:spcPct val="150000"/>
                        </a:lnSpc>
                        <a:spcBef>
                          <a:spcPts val="0"/>
                        </a:spcBef>
                        <a:spcAft>
                          <a:spcPts val="1000"/>
                        </a:spcAft>
                      </a:pPr>
                      <a:r>
                        <a:rPr lang="en-US" sz="1800">
                          <a:effectLst/>
                        </a:rPr>
                        <a:t>20</a:t>
                      </a:r>
                      <a:endParaRPr lang="en-US" sz="1800">
                        <a:effectLst/>
                        <a:latin typeface="Cambria"/>
                        <a:ea typeface="Times New Roman"/>
                        <a:cs typeface="Times New Roman"/>
                      </a:endParaRPr>
                    </a:p>
                  </a:txBody>
                  <a:tcPr marL="34365" marR="34365" marT="0" marB="0"/>
                </a:tc>
                <a:tc>
                  <a:txBody>
                    <a:bodyPr/>
                    <a:lstStyle/>
                    <a:p>
                      <a:pPr marL="0" marR="0" algn="ctr">
                        <a:lnSpc>
                          <a:spcPct val="150000"/>
                        </a:lnSpc>
                        <a:spcBef>
                          <a:spcPts val="0"/>
                        </a:spcBef>
                        <a:spcAft>
                          <a:spcPts val="1000"/>
                        </a:spcAft>
                      </a:pPr>
                      <a:r>
                        <a:rPr lang="en-US" sz="1800">
                          <a:effectLst/>
                        </a:rPr>
                        <a:t>INCOIS</a:t>
                      </a:r>
                      <a:endParaRPr lang="en-US" sz="1800">
                        <a:effectLst/>
                        <a:latin typeface="Cambria"/>
                        <a:ea typeface="Times New Roman"/>
                        <a:cs typeface="Times New Roman"/>
                      </a:endParaRPr>
                    </a:p>
                  </a:txBody>
                  <a:tcPr marL="34365" marR="34365" marT="0" marB="0"/>
                </a:tc>
                <a:tc>
                  <a:txBody>
                    <a:bodyPr/>
                    <a:lstStyle/>
                    <a:p>
                      <a:pPr marL="0" marR="0" algn="ctr">
                        <a:lnSpc>
                          <a:spcPct val="150000"/>
                        </a:lnSpc>
                        <a:spcBef>
                          <a:spcPts val="0"/>
                        </a:spcBef>
                        <a:spcAft>
                          <a:spcPts val="1000"/>
                        </a:spcAft>
                      </a:pPr>
                      <a:r>
                        <a:rPr lang="en-US" sz="1800" dirty="0">
                          <a:effectLst/>
                        </a:rPr>
                        <a:t>NIOT, NIO, NCAOR, NHO, GSI, FSI, SCI, universities </a:t>
                      </a:r>
                      <a:endParaRPr lang="en-US" sz="1800" dirty="0">
                        <a:effectLst/>
                        <a:latin typeface="Cambria"/>
                        <a:ea typeface="Times New Roman"/>
                        <a:cs typeface="Times New Roman"/>
                      </a:endParaRPr>
                    </a:p>
                  </a:txBody>
                  <a:tcPr marL="34365" marR="34365" marT="0" marB="0"/>
                </a:tc>
              </a:tr>
            </a:tbl>
          </a:graphicData>
        </a:graphic>
      </p:graphicFrame>
      <p:sp>
        <p:nvSpPr>
          <p:cNvPr id="5" name="Title 1"/>
          <p:cNvSpPr>
            <a:spLocks noGrp="1"/>
          </p:cNvSpPr>
          <p:nvPr>
            <p:ph type="title"/>
          </p:nvPr>
        </p:nvSpPr>
        <p:spPr>
          <a:xfrm>
            <a:off x="914400" y="0"/>
            <a:ext cx="7772400" cy="1143000"/>
          </a:xfrm>
        </p:spPr>
        <p:txBody>
          <a:bodyPr/>
          <a:lstStyle/>
          <a:p>
            <a:pPr>
              <a:defRPr/>
            </a:pPr>
            <a:r>
              <a:rPr lang="en-US" sz="4000" dirty="0" smtClean="0"/>
              <a:t>XII Plan Proposal - Observations</a:t>
            </a:r>
            <a:endParaRPr lang="en-US" sz="4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04800" y="1066800"/>
          <a:ext cx="8686801" cy="5681872"/>
        </p:xfrm>
        <a:graphic>
          <a:graphicData uri="http://schemas.openxmlformats.org/drawingml/2006/table">
            <a:tbl>
              <a:tblPr firstRow="1" firstCol="1" lastRow="1" lastCol="1" bandRow="1" bandCol="1">
                <a:tableStyleId>{7E9639D4-E3E2-4D34-9284-5A2195B3D0D7}</a:tableStyleId>
              </a:tblPr>
              <a:tblGrid>
                <a:gridCol w="454817"/>
                <a:gridCol w="3050383"/>
                <a:gridCol w="838200"/>
                <a:gridCol w="990600"/>
                <a:gridCol w="1219200"/>
                <a:gridCol w="2133601"/>
              </a:tblGrid>
              <a:tr h="731485">
                <a:tc>
                  <a:txBody>
                    <a:bodyPr/>
                    <a:lstStyle/>
                    <a:p>
                      <a:pPr marL="0" marR="0" algn="just">
                        <a:lnSpc>
                          <a:spcPct val="150000"/>
                        </a:lnSpc>
                        <a:spcBef>
                          <a:spcPts val="0"/>
                        </a:spcBef>
                        <a:spcAft>
                          <a:spcPts val="1000"/>
                        </a:spcAft>
                      </a:pPr>
                      <a:r>
                        <a:rPr lang="en-US" sz="1600" dirty="0">
                          <a:effectLst/>
                        </a:rPr>
                        <a:t>S. No.</a:t>
                      </a:r>
                      <a:endParaRPr lang="en-US" sz="1600" dirty="0">
                        <a:effectLst/>
                        <a:latin typeface="Cambria"/>
                        <a:ea typeface="Times New Roman"/>
                        <a:cs typeface="Times New Roman"/>
                      </a:endParaRPr>
                    </a:p>
                  </a:txBody>
                  <a:tcPr marL="53881" marR="53881" marT="0" marB="0"/>
                </a:tc>
                <a:tc>
                  <a:txBody>
                    <a:bodyPr/>
                    <a:lstStyle/>
                    <a:p>
                      <a:pPr marL="0" marR="0" algn="just">
                        <a:lnSpc>
                          <a:spcPct val="150000"/>
                        </a:lnSpc>
                        <a:spcBef>
                          <a:spcPts val="0"/>
                        </a:spcBef>
                        <a:spcAft>
                          <a:spcPts val="1000"/>
                        </a:spcAft>
                      </a:pPr>
                      <a:r>
                        <a:rPr lang="en-US" sz="1600">
                          <a:effectLst/>
                        </a:rPr>
                        <a:t>Observing System</a:t>
                      </a:r>
                      <a:endParaRPr lang="en-US" sz="1600">
                        <a:effectLst/>
                        <a:latin typeface="Cambria"/>
                        <a:ea typeface="Times New Roman"/>
                        <a:cs typeface="Times New Roman"/>
                      </a:endParaRPr>
                    </a:p>
                  </a:txBody>
                  <a:tcPr marL="53881" marR="53881" marT="0" marB="0"/>
                </a:tc>
                <a:tc>
                  <a:txBody>
                    <a:bodyPr/>
                    <a:lstStyle/>
                    <a:p>
                      <a:pPr marL="0" marR="0" algn="just">
                        <a:lnSpc>
                          <a:spcPct val="150000"/>
                        </a:lnSpc>
                        <a:spcBef>
                          <a:spcPts val="0"/>
                        </a:spcBef>
                        <a:spcAft>
                          <a:spcPts val="1000"/>
                        </a:spcAft>
                      </a:pPr>
                      <a:r>
                        <a:rPr lang="en-US" sz="1600" dirty="0" smtClean="0">
                          <a:effectLst/>
                        </a:rPr>
                        <a:t> </a:t>
                      </a:r>
                      <a:r>
                        <a:rPr lang="en-US" sz="1600" dirty="0">
                          <a:effectLst/>
                        </a:rPr>
                        <a:t>XI Plan</a:t>
                      </a:r>
                      <a:endParaRPr lang="en-US" sz="1600" dirty="0">
                        <a:effectLst/>
                        <a:latin typeface="Cambria"/>
                        <a:ea typeface="Times New Roman"/>
                        <a:cs typeface="Times New Roman"/>
                      </a:endParaRPr>
                    </a:p>
                  </a:txBody>
                  <a:tcPr marL="53881" marR="53881" marT="0" marB="0"/>
                </a:tc>
                <a:tc>
                  <a:txBody>
                    <a:bodyPr/>
                    <a:lstStyle/>
                    <a:p>
                      <a:pPr marL="0" marR="0" algn="just">
                        <a:lnSpc>
                          <a:spcPct val="150000"/>
                        </a:lnSpc>
                        <a:spcBef>
                          <a:spcPts val="0"/>
                        </a:spcBef>
                        <a:spcAft>
                          <a:spcPts val="1000"/>
                        </a:spcAft>
                      </a:pPr>
                      <a:r>
                        <a:rPr lang="en-US" sz="1600" dirty="0" smtClean="0">
                          <a:effectLst/>
                        </a:rPr>
                        <a:t>XII </a:t>
                      </a:r>
                      <a:r>
                        <a:rPr lang="en-US" sz="1600" dirty="0">
                          <a:effectLst/>
                        </a:rPr>
                        <a:t>Plan</a:t>
                      </a:r>
                      <a:endParaRPr lang="en-US" sz="1600" dirty="0">
                        <a:effectLst/>
                        <a:latin typeface="Cambria"/>
                        <a:ea typeface="Times New Roman"/>
                        <a:cs typeface="Times New Roman"/>
                      </a:endParaRPr>
                    </a:p>
                  </a:txBody>
                  <a:tcPr marL="53881" marR="53881" marT="0" marB="0"/>
                </a:tc>
                <a:tc>
                  <a:txBody>
                    <a:bodyPr/>
                    <a:lstStyle/>
                    <a:p>
                      <a:pPr marL="0" marR="0" algn="just">
                        <a:lnSpc>
                          <a:spcPct val="150000"/>
                        </a:lnSpc>
                        <a:spcBef>
                          <a:spcPts val="0"/>
                        </a:spcBef>
                        <a:spcAft>
                          <a:spcPts val="1000"/>
                        </a:spcAft>
                      </a:pPr>
                      <a:r>
                        <a:rPr lang="en-US" sz="1600" dirty="0" smtClean="0">
                          <a:effectLst/>
                          <a:latin typeface="Cambria"/>
                          <a:ea typeface="Times New Roman"/>
                          <a:cs typeface="Times New Roman"/>
                        </a:rPr>
                        <a:t>Nodal</a:t>
                      </a:r>
                      <a:endParaRPr lang="en-US" sz="1600" dirty="0">
                        <a:effectLst/>
                        <a:latin typeface="Cambria"/>
                        <a:ea typeface="Times New Roman"/>
                        <a:cs typeface="Times New Roman"/>
                      </a:endParaRPr>
                    </a:p>
                  </a:txBody>
                  <a:tcPr marL="53881" marR="53881" marT="0" marB="0"/>
                </a:tc>
                <a:tc>
                  <a:txBody>
                    <a:bodyPr/>
                    <a:lstStyle/>
                    <a:p>
                      <a:pPr marL="0" marR="0" algn="just">
                        <a:lnSpc>
                          <a:spcPct val="150000"/>
                        </a:lnSpc>
                        <a:spcBef>
                          <a:spcPts val="0"/>
                        </a:spcBef>
                        <a:spcAft>
                          <a:spcPts val="1000"/>
                        </a:spcAft>
                      </a:pPr>
                      <a:r>
                        <a:rPr lang="en-US" sz="1600" dirty="0">
                          <a:effectLst/>
                        </a:rPr>
                        <a:t>Other Partners</a:t>
                      </a:r>
                      <a:endParaRPr lang="en-US" sz="1600" dirty="0">
                        <a:effectLst/>
                        <a:latin typeface="Cambria"/>
                        <a:ea typeface="Times New Roman"/>
                        <a:cs typeface="Times New Roman"/>
                      </a:endParaRPr>
                    </a:p>
                  </a:txBody>
                  <a:tcPr marL="53881" marR="53881" marT="0" marB="0"/>
                </a:tc>
              </a:tr>
              <a:tr h="861836">
                <a:tc>
                  <a:txBody>
                    <a:bodyPr/>
                    <a:lstStyle/>
                    <a:p>
                      <a:pPr marL="0" marR="0" algn="just">
                        <a:lnSpc>
                          <a:spcPct val="150000"/>
                        </a:lnSpc>
                        <a:spcBef>
                          <a:spcPts val="0"/>
                        </a:spcBef>
                        <a:spcAft>
                          <a:spcPts val="1000"/>
                        </a:spcAft>
                      </a:pPr>
                      <a:r>
                        <a:rPr lang="en-US" sz="1600">
                          <a:effectLst/>
                        </a:rPr>
                        <a:t>14.</a:t>
                      </a:r>
                      <a:endParaRPr lang="en-US" sz="1600">
                        <a:effectLst/>
                        <a:latin typeface="Cambria"/>
                        <a:ea typeface="Times New Roman"/>
                        <a:cs typeface="Times New Roman"/>
                      </a:endParaRPr>
                    </a:p>
                  </a:txBody>
                  <a:tcPr marL="53881" marR="53881" marT="0" marB="0"/>
                </a:tc>
                <a:tc>
                  <a:txBody>
                    <a:bodyPr/>
                    <a:lstStyle/>
                    <a:p>
                      <a:pPr marL="0" marR="0">
                        <a:lnSpc>
                          <a:spcPct val="150000"/>
                        </a:lnSpc>
                        <a:spcBef>
                          <a:spcPts val="0"/>
                        </a:spcBef>
                        <a:spcAft>
                          <a:spcPts val="1000"/>
                        </a:spcAft>
                      </a:pPr>
                      <a:r>
                        <a:rPr lang="en-US" sz="1600" dirty="0">
                          <a:effectLst/>
                        </a:rPr>
                        <a:t>Bay of Bengal Observatory (physical and biogeochemical parameters)</a:t>
                      </a:r>
                      <a:endParaRPr lang="en-US" sz="1600" dirty="0">
                        <a:effectLst/>
                        <a:latin typeface="Cambria"/>
                        <a:ea typeface="Times New Roman"/>
                        <a:cs typeface="Times New Roman"/>
                      </a:endParaRPr>
                    </a:p>
                  </a:txBody>
                  <a:tcPr marL="53881" marR="53881" marT="0" marB="0"/>
                </a:tc>
                <a:tc>
                  <a:txBody>
                    <a:bodyPr/>
                    <a:lstStyle/>
                    <a:p>
                      <a:pPr marL="0" marR="0" algn="ctr">
                        <a:lnSpc>
                          <a:spcPct val="150000"/>
                        </a:lnSpc>
                        <a:spcBef>
                          <a:spcPts val="0"/>
                        </a:spcBef>
                        <a:spcAft>
                          <a:spcPts val="1000"/>
                        </a:spcAft>
                      </a:pPr>
                      <a:r>
                        <a:rPr lang="en-US" sz="1600" dirty="0">
                          <a:effectLst/>
                        </a:rPr>
                        <a:t>1</a:t>
                      </a:r>
                      <a:endParaRPr lang="en-US" sz="1600" dirty="0">
                        <a:effectLst/>
                        <a:latin typeface="Cambria"/>
                        <a:ea typeface="Times New Roman"/>
                        <a:cs typeface="Times New Roman"/>
                      </a:endParaRPr>
                    </a:p>
                  </a:txBody>
                  <a:tcPr marL="53881" marR="53881" marT="0" marB="0"/>
                </a:tc>
                <a:tc>
                  <a:txBody>
                    <a:bodyPr/>
                    <a:lstStyle/>
                    <a:p>
                      <a:pPr marL="0" marR="0" algn="ctr">
                        <a:lnSpc>
                          <a:spcPct val="150000"/>
                        </a:lnSpc>
                        <a:spcBef>
                          <a:spcPts val="0"/>
                        </a:spcBef>
                        <a:spcAft>
                          <a:spcPts val="1000"/>
                        </a:spcAft>
                      </a:pPr>
                      <a:r>
                        <a:rPr lang="en-US" sz="1600">
                          <a:effectLst/>
                        </a:rPr>
                        <a:t>1</a:t>
                      </a:r>
                      <a:endParaRPr lang="en-US" sz="1600">
                        <a:effectLst/>
                        <a:latin typeface="Cambria"/>
                        <a:ea typeface="Times New Roman"/>
                        <a:cs typeface="Times New Roman"/>
                      </a:endParaRPr>
                    </a:p>
                  </a:txBody>
                  <a:tcPr marL="53881" marR="53881" marT="0" marB="0"/>
                </a:tc>
                <a:tc>
                  <a:txBody>
                    <a:bodyPr/>
                    <a:lstStyle/>
                    <a:p>
                      <a:pPr marL="0" marR="0" algn="ctr">
                        <a:lnSpc>
                          <a:spcPct val="150000"/>
                        </a:lnSpc>
                        <a:spcBef>
                          <a:spcPts val="0"/>
                        </a:spcBef>
                        <a:spcAft>
                          <a:spcPts val="1000"/>
                        </a:spcAft>
                      </a:pPr>
                      <a:r>
                        <a:rPr lang="en-US" sz="1600">
                          <a:effectLst/>
                        </a:rPr>
                        <a:t>INCOIS</a:t>
                      </a:r>
                      <a:endParaRPr lang="en-US" sz="1600">
                        <a:effectLst/>
                        <a:latin typeface="Cambria"/>
                        <a:ea typeface="Times New Roman"/>
                        <a:cs typeface="Times New Roman"/>
                      </a:endParaRPr>
                    </a:p>
                  </a:txBody>
                  <a:tcPr marL="53881" marR="53881" marT="0" marB="0"/>
                </a:tc>
                <a:tc>
                  <a:txBody>
                    <a:bodyPr/>
                    <a:lstStyle/>
                    <a:p>
                      <a:pPr marL="0" marR="0" algn="ctr">
                        <a:lnSpc>
                          <a:spcPct val="150000"/>
                        </a:lnSpc>
                        <a:spcBef>
                          <a:spcPts val="0"/>
                        </a:spcBef>
                        <a:spcAft>
                          <a:spcPts val="1000"/>
                        </a:spcAft>
                      </a:pPr>
                      <a:r>
                        <a:rPr lang="en-US" sz="1600">
                          <a:effectLst/>
                        </a:rPr>
                        <a:t>NIOT, NIO, IISc, PMEL/NOAA</a:t>
                      </a:r>
                      <a:endParaRPr lang="en-US" sz="1600">
                        <a:effectLst/>
                        <a:latin typeface="Cambria"/>
                        <a:ea typeface="Times New Roman"/>
                        <a:cs typeface="Times New Roman"/>
                      </a:endParaRPr>
                    </a:p>
                  </a:txBody>
                  <a:tcPr marL="53881" marR="53881" marT="0" marB="0"/>
                </a:tc>
              </a:tr>
              <a:tr h="430916">
                <a:tc>
                  <a:txBody>
                    <a:bodyPr/>
                    <a:lstStyle/>
                    <a:p>
                      <a:pPr marL="0" marR="0" algn="just">
                        <a:lnSpc>
                          <a:spcPct val="150000"/>
                        </a:lnSpc>
                        <a:spcBef>
                          <a:spcPts val="0"/>
                        </a:spcBef>
                        <a:spcAft>
                          <a:spcPts val="1000"/>
                        </a:spcAft>
                      </a:pPr>
                      <a:r>
                        <a:rPr lang="en-US" sz="1600">
                          <a:effectLst/>
                        </a:rPr>
                        <a:t>15.</a:t>
                      </a:r>
                      <a:endParaRPr lang="en-US" sz="1600">
                        <a:effectLst/>
                        <a:latin typeface="Cambria"/>
                        <a:ea typeface="Times New Roman"/>
                        <a:cs typeface="Times New Roman"/>
                      </a:endParaRPr>
                    </a:p>
                  </a:txBody>
                  <a:tcPr marL="53881" marR="53881" marT="0" marB="0"/>
                </a:tc>
                <a:tc>
                  <a:txBody>
                    <a:bodyPr/>
                    <a:lstStyle/>
                    <a:p>
                      <a:pPr marL="0" marR="0">
                        <a:lnSpc>
                          <a:spcPct val="150000"/>
                        </a:lnSpc>
                        <a:spcBef>
                          <a:spcPts val="0"/>
                        </a:spcBef>
                        <a:spcAft>
                          <a:spcPts val="1000"/>
                        </a:spcAft>
                      </a:pPr>
                      <a:r>
                        <a:rPr lang="en-US" sz="1600" dirty="0">
                          <a:effectLst/>
                        </a:rPr>
                        <a:t>Gliders</a:t>
                      </a:r>
                      <a:endParaRPr lang="en-US" sz="1600" dirty="0">
                        <a:effectLst/>
                        <a:latin typeface="Cambria"/>
                        <a:ea typeface="Times New Roman"/>
                        <a:cs typeface="Times New Roman"/>
                      </a:endParaRPr>
                    </a:p>
                  </a:txBody>
                  <a:tcPr marL="53881" marR="53881" marT="0" marB="0"/>
                </a:tc>
                <a:tc>
                  <a:txBody>
                    <a:bodyPr/>
                    <a:lstStyle/>
                    <a:p>
                      <a:pPr marL="0" marR="0" algn="ctr">
                        <a:lnSpc>
                          <a:spcPct val="150000"/>
                        </a:lnSpc>
                        <a:spcBef>
                          <a:spcPts val="0"/>
                        </a:spcBef>
                        <a:spcAft>
                          <a:spcPts val="1000"/>
                        </a:spcAft>
                      </a:pPr>
                      <a:r>
                        <a:rPr lang="en-US" sz="1600">
                          <a:effectLst/>
                        </a:rPr>
                        <a:t>0</a:t>
                      </a:r>
                      <a:endParaRPr lang="en-US" sz="1600">
                        <a:effectLst/>
                        <a:latin typeface="Cambria"/>
                        <a:ea typeface="Times New Roman"/>
                        <a:cs typeface="Times New Roman"/>
                      </a:endParaRPr>
                    </a:p>
                  </a:txBody>
                  <a:tcPr marL="53881" marR="53881" marT="0" marB="0"/>
                </a:tc>
                <a:tc>
                  <a:txBody>
                    <a:bodyPr/>
                    <a:lstStyle/>
                    <a:p>
                      <a:pPr marL="0" marR="0" algn="ctr">
                        <a:lnSpc>
                          <a:spcPct val="150000"/>
                        </a:lnSpc>
                        <a:spcBef>
                          <a:spcPts val="0"/>
                        </a:spcBef>
                        <a:spcAft>
                          <a:spcPts val="1000"/>
                        </a:spcAft>
                      </a:pPr>
                      <a:r>
                        <a:rPr lang="en-US" sz="1600">
                          <a:effectLst/>
                        </a:rPr>
                        <a:t>10</a:t>
                      </a:r>
                      <a:endParaRPr lang="en-US" sz="1600">
                        <a:effectLst/>
                        <a:latin typeface="Cambria"/>
                        <a:ea typeface="Times New Roman"/>
                        <a:cs typeface="Times New Roman"/>
                      </a:endParaRPr>
                    </a:p>
                  </a:txBody>
                  <a:tcPr marL="53881" marR="53881" marT="0" marB="0"/>
                </a:tc>
                <a:tc>
                  <a:txBody>
                    <a:bodyPr/>
                    <a:lstStyle/>
                    <a:p>
                      <a:pPr marL="0" marR="0" algn="ctr">
                        <a:lnSpc>
                          <a:spcPct val="150000"/>
                        </a:lnSpc>
                        <a:spcBef>
                          <a:spcPts val="0"/>
                        </a:spcBef>
                        <a:spcAft>
                          <a:spcPts val="1000"/>
                        </a:spcAft>
                      </a:pPr>
                      <a:r>
                        <a:rPr lang="en-US" sz="1600">
                          <a:effectLst/>
                        </a:rPr>
                        <a:t>NIOT/NIO</a:t>
                      </a:r>
                      <a:endParaRPr lang="en-US" sz="1600">
                        <a:effectLst/>
                        <a:latin typeface="Cambria"/>
                        <a:ea typeface="Times New Roman"/>
                        <a:cs typeface="Times New Roman"/>
                      </a:endParaRPr>
                    </a:p>
                  </a:txBody>
                  <a:tcPr marL="53881" marR="53881" marT="0" marB="0"/>
                </a:tc>
                <a:tc>
                  <a:txBody>
                    <a:bodyPr/>
                    <a:lstStyle/>
                    <a:p>
                      <a:pPr marL="0" marR="0" algn="ctr">
                        <a:lnSpc>
                          <a:spcPct val="150000"/>
                        </a:lnSpc>
                        <a:spcBef>
                          <a:spcPts val="0"/>
                        </a:spcBef>
                        <a:spcAft>
                          <a:spcPts val="1000"/>
                        </a:spcAft>
                      </a:pPr>
                      <a:r>
                        <a:rPr lang="en-US" sz="1600">
                          <a:effectLst/>
                        </a:rPr>
                        <a:t>INCOIS, Universities</a:t>
                      </a:r>
                      <a:endParaRPr lang="en-US" sz="1600">
                        <a:effectLst/>
                        <a:latin typeface="Cambria"/>
                        <a:ea typeface="Times New Roman"/>
                        <a:cs typeface="Times New Roman"/>
                      </a:endParaRPr>
                    </a:p>
                  </a:txBody>
                  <a:tcPr marL="53881" marR="53881" marT="0" marB="0"/>
                </a:tc>
              </a:tr>
              <a:tr h="1097228">
                <a:tc>
                  <a:txBody>
                    <a:bodyPr/>
                    <a:lstStyle/>
                    <a:p>
                      <a:pPr marL="0" marR="0" algn="just">
                        <a:lnSpc>
                          <a:spcPct val="150000"/>
                        </a:lnSpc>
                        <a:spcBef>
                          <a:spcPts val="0"/>
                        </a:spcBef>
                        <a:spcAft>
                          <a:spcPts val="1000"/>
                        </a:spcAft>
                      </a:pPr>
                      <a:r>
                        <a:rPr lang="en-US" sz="1600">
                          <a:effectLst/>
                        </a:rPr>
                        <a:t>16.</a:t>
                      </a:r>
                      <a:endParaRPr lang="en-US" sz="1600">
                        <a:effectLst/>
                        <a:latin typeface="Cambria"/>
                        <a:ea typeface="Times New Roman"/>
                        <a:cs typeface="Times New Roman"/>
                      </a:endParaRPr>
                    </a:p>
                  </a:txBody>
                  <a:tcPr marL="53881" marR="53881" marT="0" marB="0"/>
                </a:tc>
                <a:tc>
                  <a:txBody>
                    <a:bodyPr/>
                    <a:lstStyle/>
                    <a:p>
                      <a:pPr marL="0" marR="0">
                        <a:lnSpc>
                          <a:spcPct val="150000"/>
                        </a:lnSpc>
                        <a:spcBef>
                          <a:spcPts val="0"/>
                        </a:spcBef>
                        <a:spcAft>
                          <a:spcPts val="1000"/>
                        </a:spcAft>
                      </a:pPr>
                      <a:r>
                        <a:rPr lang="en-US" sz="1600" dirty="0">
                          <a:effectLst/>
                        </a:rPr>
                        <a:t>Wave measurements from ships and offshore platforms along with AWS </a:t>
                      </a:r>
                      <a:endParaRPr lang="en-US" sz="1600" dirty="0">
                        <a:effectLst/>
                        <a:latin typeface="Cambria"/>
                        <a:ea typeface="Times New Roman"/>
                        <a:cs typeface="Times New Roman"/>
                      </a:endParaRPr>
                    </a:p>
                  </a:txBody>
                  <a:tcPr marL="53881" marR="53881" marT="0" marB="0"/>
                </a:tc>
                <a:tc>
                  <a:txBody>
                    <a:bodyPr/>
                    <a:lstStyle/>
                    <a:p>
                      <a:pPr marL="0" marR="0" algn="ctr">
                        <a:lnSpc>
                          <a:spcPct val="150000"/>
                        </a:lnSpc>
                        <a:spcBef>
                          <a:spcPts val="0"/>
                        </a:spcBef>
                        <a:spcAft>
                          <a:spcPts val="1000"/>
                        </a:spcAft>
                      </a:pPr>
                      <a:r>
                        <a:rPr lang="en-US" sz="1600">
                          <a:effectLst/>
                        </a:rPr>
                        <a:t>01</a:t>
                      </a:r>
                      <a:endParaRPr lang="en-US" sz="1600">
                        <a:effectLst/>
                        <a:latin typeface="Cambria"/>
                        <a:ea typeface="Times New Roman"/>
                        <a:cs typeface="Times New Roman"/>
                      </a:endParaRPr>
                    </a:p>
                  </a:txBody>
                  <a:tcPr marL="53881" marR="53881" marT="0" marB="0"/>
                </a:tc>
                <a:tc>
                  <a:txBody>
                    <a:bodyPr/>
                    <a:lstStyle/>
                    <a:p>
                      <a:pPr marL="0" marR="0" algn="ctr">
                        <a:lnSpc>
                          <a:spcPct val="150000"/>
                        </a:lnSpc>
                        <a:spcBef>
                          <a:spcPts val="0"/>
                        </a:spcBef>
                        <a:spcAft>
                          <a:spcPts val="1000"/>
                        </a:spcAft>
                      </a:pPr>
                      <a:r>
                        <a:rPr lang="en-US" sz="1600">
                          <a:effectLst/>
                        </a:rPr>
                        <a:t>05</a:t>
                      </a:r>
                      <a:endParaRPr lang="en-US" sz="1600">
                        <a:effectLst/>
                        <a:latin typeface="Cambria"/>
                        <a:ea typeface="Times New Roman"/>
                        <a:cs typeface="Times New Roman"/>
                      </a:endParaRPr>
                    </a:p>
                  </a:txBody>
                  <a:tcPr marL="53881" marR="53881" marT="0" marB="0"/>
                </a:tc>
                <a:tc>
                  <a:txBody>
                    <a:bodyPr/>
                    <a:lstStyle/>
                    <a:p>
                      <a:pPr marL="0" marR="0" algn="ctr">
                        <a:lnSpc>
                          <a:spcPct val="150000"/>
                        </a:lnSpc>
                        <a:spcBef>
                          <a:spcPts val="0"/>
                        </a:spcBef>
                        <a:spcAft>
                          <a:spcPts val="1000"/>
                        </a:spcAft>
                      </a:pPr>
                      <a:r>
                        <a:rPr lang="en-US" sz="1600">
                          <a:effectLst/>
                        </a:rPr>
                        <a:t>INCOIS</a:t>
                      </a:r>
                      <a:endParaRPr lang="en-US" sz="1600">
                        <a:effectLst/>
                        <a:latin typeface="Cambria"/>
                        <a:ea typeface="Times New Roman"/>
                        <a:cs typeface="Times New Roman"/>
                      </a:endParaRPr>
                    </a:p>
                  </a:txBody>
                  <a:tcPr marL="53881" marR="53881" marT="0" marB="0"/>
                </a:tc>
                <a:tc>
                  <a:txBody>
                    <a:bodyPr/>
                    <a:lstStyle/>
                    <a:p>
                      <a:pPr marL="0" marR="0" algn="ctr">
                        <a:lnSpc>
                          <a:spcPct val="150000"/>
                        </a:lnSpc>
                        <a:spcBef>
                          <a:spcPts val="0"/>
                        </a:spcBef>
                        <a:spcAft>
                          <a:spcPts val="1000"/>
                        </a:spcAft>
                      </a:pPr>
                      <a:r>
                        <a:rPr lang="en-US" sz="1600">
                          <a:effectLst/>
                        </a:rPr>
                        <a:t>NIOT, NIO, NCAOR, NHO,  Universities, ONGC, </a:t>
                      </a:r>
                      <a:endParaRPr lang="en-US" sz="1600">
                        <a:effectLst/>
                        <a:latin typeface="Cambria"/>
                        <a:ea typeface="Times New Roman"/>
                        <a:cs typeface="Times New Roman"/>
                      </a:endParaRPr>
                    </a:p>
                  </a:txBody>
                  <a:tcPr marL="53881" marR="53881" marT="0" marB="0"/>
                </a:tc>
              </a:tr>
              <a:tr h="731485">
                <a:tc>
                  <a:txBody>
                    <a:bodyPr/>
                    <a:lstStyle/>
                    <a:p>
                      <a:pPr marL="0" marR="0" algn="just">
                        <a:lnSpc>
                          <a:spcPct val="150000"/>
                        </a:lnSpc>
                        <a:spcBef>
                          <a:spcPts val="0"/>
                        </a:spcBef>
                        <a:spcAft>
                          <a:spcPts val="1000"/>
                        </a:spcAft>
                      </a:pPr>
                      <a:r>
                        <a:rPr lang="en-US" sz="1600">
                          <a:effectLst/>
                        </a:rPr>
                        <a:t>17.</a:t>
                      </a:r>
                      <a:endParaRPr lang="en-US" sz="1600">
                        <a:effectLst/>
                        <a:latin typeface="Cambria"/>
                        <a:ea typeface="Times New Roman"/>
                        <a:cs typeface="Times New Roman"/>
                      </a:endParaRPr>
                    </a:p>
                  </a:txBody>
                  <a:tcPr marL="53881" marR="53881" marT="0" marB="0"/>
                </a:tc>
                <a:tc>
                  <a:txBody>
                    <a:bodyPr/>
                    <a:lstStyle/>
                    <a:p>
                      <a:pPr marL="0" marR="0">
                        <a:lnSpc>
                          <a:spcPct val="150000"/>
                        </a:lnSpc>
                        <a:spcBef>
                          <a:spcPts val="0"/>
                        </a:spcBef>
                        <a:spcAft>
                          <a:spcPts val="1000"/>
                        </a:spcAft>
                      </a:pPr>
                      <a:r>
                        <a:rPr lang="en-US" sz="1600" dirty="0">
                          <a:effectLst/>
                        </a:rPr>
                        <a:t>Installation of bottom mounted tide gauges on the shelf region</a:t>
                      </a:r>
                      <a:endParaRPr lang="en-US" sz="1600" dirty="0">
                        <a:effectLst/>
                        <a:latin typeface="Cambria"/>
                        <a:ea typeface="Times New Roman"/>
                        <a:cs typeface="Times New Roman"/>
                      </a:endParaRPr>
                    </a:p>
                  </a:txBody>
                  <a:tcPr marL="53881" marR="53881" marT="0" marB="0"/>
                </a:tc>
                <a:tc>
                  <a:txBody>
                    <a:bodyPr/>
                    <a:lstStyle/>
                    <a:p>
                      <a:pPr marL="0" marR="0" algn="ctr">
                        <a:lnSpc>
                          <a:spcPct val="150000"/>
                        </a:lnSpc>
                        <a:spcBef>
                          <a:spcPts val="0"/>
                        </a:spcBef>
                        <a:spcAft>
                          <a:spcPts val="1000"/>
                        </a:spcAft>
                      </a:pPr>
                      <a:r>
                        <a:rPr lang="en-US" sz="1600">
                          <a:effectLst/>
                        </a:rPr>
                        <a:t>0</a:t>
                      </a:r>
                      <a:endParaRPr lang="en-US" sz="1600">
                        <a:effectLst/>
                        <a:latin typeface="Cambria"/>
                        <a:ea typeface="Times New Roman"/>
                        <a:cs typeface="Times New Roman"/>
                      </a:endParaRPr>
                    </a:p>
                  </a:txBody>
                  <a:tcPr marL="53881" marR="53881" marT="0" marB="0"/>
                </a:tc>
                <a:tc>
                  <a:txBody>
                    <a:bodyPr/>
                    <a:lstStyle/>
                    <a:p>
                      <a:pPr marL="0" marR="0" algn="ctr">
                        <a:lnSpc>
                          <a:spcPct val="150000"/>
                        </a:lnSpc>
                        <a:spcBef>
                          <a:spcPts val="0"/>
                        </a:spcBef>
                        <a:spcAft>
                          <a:spcPts val="1000"/>
                        </a:spcAft>
                      </a:pPr>
                      <a:r>
                        <a:rPr lang="en-US" sz="1600">
                          <a:effectLst/>
                        </a:rPr>
                        <a:t>6</a:t>
                      </a:r>
                      <a:endParaRPr lang="en-US" sz="1600">
                        <a:effectLst/>
                        <a:latin typeface="Cambria"/>
                        <a:ea typeface="Times New Roman"/>
                        <a:cs typeface="Times New Roman"/>
                      </a:endParaRPr>
                    </a:p>
                  </a:txBody>
                  <a:tcPr marL="53881" marR="53881" marT="0" marB="0"/>
                </a:tc>
                <a:tc>
                  <a:txBody>
                    <a:bodyPr/>
                    <a:lstStyle/>
                    <a:p>
                      <a:pPr marL="0" marR="0" algn="ctr">
                        <a:lnSpc>
                          <a:spcPct val="150000"/>
                        </a:lnSpc>
                        <a:spcBef>
                          <a:spcPts val="0"/>
                        </a:spcBef>
                        <a:spcAft>
                          <a:spcPts val="1000"/>
                        </a:spcAft>
                      </a:pPr>
                      <a:r>
                        <a:rPr lang="en-US" sz="1600">
                          <a:effectLst/>
                        </a:rPr>
                        <a:t>NIOT</a:t>
                      </a:r>
                      <a:endParaRPr lang="en-US" sz="1600">
                        <a:effectLst/>
                        <a:latin typeface="Cambria"/>
                        <a:ea typeface="Times New Roman"/>
                        <a:cs typeface="Times New Roman"/>
                      </a:endParaRPr>
                    </a:p>
                  </a:txBody>
                  <a:tcPr marL="53881" marR="53881" marT="0" marB="0"/>
                </a:tc>
                <a:tc>
                  <a:txBody>
                    <a:bodyPr/>
                    <a:lstStyle/>
                    <a:p>
                      <a:pPr marL="0" marR="0" algn="ctr">
                        <a:lnSpc>
                          <a:spcPct val="150000"/>
                        </a:lnSpc>
                        <a:spcBef>
                          <a:spcPts val="0"/>
                        </a:spcBef>
                        <a:spcAft>
                          <a:spcPts val="1000"/>
                        </a:spcAft>
                      </a:pPr>
                      <a:r>
                        <a:rPr lang="en-US" sz="1600">
                          <a:effectLst/>
                        </a:rPr>
                        <a:t>INCOIS, SAC, NIO, universities</a:t>
                      </a:r>
                      <a:endParaRPr lang="en-US" sz="1600">
                        <a:effectLst/>
                        <a:latin typeface="Cambria"/>
                        <a:ea typeface="Times New Roman"/>
                        <a:cs typeface="Times New Roman"/>
                      </a:endParaRPr>
                    </a:p>
                  </a:txBody>
                  <a:tcPr marL="53881" marR="53881" marT="0" marB="0"/>
                </a:tc>
              </a:tr>
              <a:tr h="1828713">
                <a:tc>
                  <a:txBody>
                    <a:bodyPr/>
                    <a:lstStyle/>
                    <a:p>
                      <a:pPr marL="0" marR="0" algn="just">
                        <a:lnSpc>
                          <a:spcPct val="150000"/>
                        </a:lnSpc>
                        <a:spcBef>
                          <a:spcPts val="0"/>
                        </a:spcBef>
                        <a:spcAft>
                          <a:spcPts val="1000"/>
                        </a:spcAft>
                      </a:pPr>
                      <a:r>
                        <a:rPr lang="en-US" sz="1600">
                          <a:effectLst/>
                        </a:rPr>
                        <a:t>18.</a:t>
                      </a:r>
                      <a:endParaRPr lang="en-US" sz="1600">
                        <a:effectLst/>
                        <a:latin typeface="Cambria"/>
                        <a:ea typeface="Times New Roman"/>
                        <a:cs typeface="Times New Roman"/>
                      </a:endParaRPr>
                    </a:p>
                  </a:txBody>
                  <a:tcPr marL="53881" marR="53881" marT="0" marB="0"/>
                </a:tc>
                <a:tc>
                  <a:txBody>
                    <a:bodyPr/>
                    <a:lstStyle/>
                    <a:p>
                      <a:pPr marL="0" marR="0">
                        <a:lnSpc>
                          <a:spcPct val="150000"/>
                        </a:lnSpc>
                        <a:spcBef>
                          <a:spcPts val="0"/>
                        </a:spcBef>
                        <a:spcAft>
                          <a:spcPts val="1000"/>
                        </a:spcAft>
                      </a:pPr>
                      <a:r>
                        <a:rPr lang="en-US" sz="1600" dirty="0">
                          <a:effectLst/>
                        </a:rPr>
                        <a:t>R &amp; D in Ocean Observations (Underway CTD, Turbulence, water quality, RAMA mooring </a:t>
                      </a:r>
                      <a:r>
                        <a:rPr lang="en-US" sz="1600" dirty="0" err="1">
                          <a:effectLst/>
                        </a:rPr>
                        <a:t>etc</a:t>
                      </a:r>
                      <a:r>
                        <a:rPr lang="en-US" sz="1600" dirty="0">
                          <a:effectLst/>
                        </a:rPr>
                        <a:t>)</a:t>
                      </a:r>
                      <a:endParaRPr lang="en-US" sz="1600" dirty="0">
                        <a:effectLst/>
                        <a:latin typeface="Cambria"/>
                        <a:ea typeface="Times New Roman"/>
                        <a:cs typeface="Times New Roman"/>
                      </a:endParaRPr>
                    </a:p>
                  </a:txBody>
                  <a:tcPr marL="53881" marR="53881" marT="0" marB="0"/>
                </a:tc>
                <a:tc>
                  <a:txBody>
                    <a:bodyPr/>
                    <a:lstStyle/>
                    <a:p>
                      <a:pPr marL="0" marR="0" algn="ctr">
                        <a:lnSpc>
                          <a:spcPct val="150000"/>
                        </a:lnSpc>
                        <a:spcBef>
                          <a:spcPts val="0"/>
                        </a:spcBef>
                        <a:spcAft>
                          <a:spcPts val="1000"/>
                        </a:spcAft>
                      </a:pPr>
                      <a:r>
                        <a:rPr lang="en-US" sz="1600">
                          <a:effectLst/>
                        </a:rPr>
                        <a:t> </a:t>
                      </a:r>
                      <a:endParaRPr lang="en-US" sz="1600">
                        <a:effectLst/>
                        <a:latin typeface="Cambria"/>
                        <a:ea typeface="Times New Roman"/>
                        <a:cs typeface="Times New Roman"/>
                      </a:endParaRPr>
                    </a:p>
                  </a:txBody>
                  <a:tcPr marL="53881" marR="53881" marT="0" marB="0"/>
                </a:tc>
                <a:tc>
                  <a:txBody>
                    <a:bodyPr/>
                    <a:lstStyle/>
                    <a:p>
                      <a:pPr marL="0" marR="0" algn="ctr">
                        <a:lnSpc>
                          <a:spcPct val="150000"/>
                        </a:lnSpc>
                        <a:spcBef>
                          <a:spcPts val="0"/>
                        </a:spcBef>
                        <a:spcAft>
                          <a:spcPts val="1000"/>
                        </a:spcAft>
                      </a:pPr>
                      <a:r>
                        <a:rPr lang="en-US" sz="1600">
                          <a:effectLst/>
                        </a:rPr>
                        <a:t> </a:t>
                      </a:r>
                    </a:p>
                    <a:p>
                      <a:pPr marL="0" marR="0" algn="ctr">
                        <a:lnSpc>
                          <a:spcPct val="150000"/>
                        </a:lnSpc>
                        <a:spcBef>
                          <a:spcPts val="0"/>
                        </a:spcBef>
                        <a:spcAft>
                          <a:spcPts val="1000"/>
                        </a:spcAft>
                      </a:pPr>
                      <a:r>
                        <a:rPr lang="en-US" sz="1600">
                          <a:effectLst/>
                        </a:rPr>
                        <a:t>New</a:t>
                      </a:r>
                      <a:endParaRPr lang="en-US" sz="1600">
                        <a:effectLst/>
                        <a:latin typeface="Cambria"/>
                        <a:ea typeface="Times New Roman"/>
                        <a:cs typeface="Times New Roman"/>
                      </a:endParaRPr>
                    </a:p>
                  </a:txBody>
                  <a:tcPr marL="53881" marR="53881" marT="0" marB="0"/>
                </a:tc>
                <a:tc>
                  <a:txBody>
                    <a:bodyPr/>
                    <a:lstStyle/>
                    <a:p>
                      <a:pPr marL="0" marR="0" algn="ctr">
                        <a:lnSpc>
                          <a:spcPct val="150000"/>
                        </a:lnSpc>
                        <a:spcBef>
                          <a:spcPts val="0"/>
                        </a:spcBef>
                        <a:spcAft>
                          <a:spcPts val="1000"/>
                        </a:spcAft>
                      </a:pPr>
                      <a:r>
                        <a:rPr lang="en-US" sz="1600">
                          <a:effectLst/>
                        </a:rPr>
                        <a:t>INCOIS</a:t>
                      </a:r>
                      <a:endParaRPr lang="en-US" sz="1600">
                        <a:effectLst/>
                        <a:latin typeface="Cambria"/>
                        <a:ea typeface="Times New Roman"/>
                        <a:cs typeface="Times New Roman"/>
                      </a:endParaRPr>
                    </a:p>
                  </a:txBody>
                  <a:tcPr marL="53881" marR="53881" marT="0" marB="0"/>
                </a:tc>
                <a:tc>
                  <a:txBody>
                    <a:bodyPr/>
                    <a:lstStyle/>
                    <a:p>
                      <a:pPr marL="0" marR="0" algn="ctr">
                        <a:lnSpc>
                          <a:spcPct val="150000"/>
                        </a:lnSpc>
                        <a:spcBef>
                          <a:spcPts val="0"/>
                        </a:spcBef>
                        <a:spcAft>
                          <a:spcPts val="1000"/>
                        </a:spcAft>
                      </a:pPr>
                      <a:r>
                        <a:rPr lang="en-US" sz="1600" dirty="0">
                          <a:effectLst/>
                        </a:rPr>
                        <a:t>NIOT, NIO, NCAOR, IITM,  </a:t>
                      </a:r>
                      <a:r>
                        <a:rPr lang="en-US" sz="1600" dirty="0" err="1">
                          <a:effectLst/>
                        </a:rPr>
                        <a:t>IISc</a:t>
                      </a:r>
                      <a:r>
                        <a:rPr lang="en-US" sz="1600" dirty="0">
                          <a:effectLst/>
                        </a:rPr>
                        <a:t>, IIT, Universities, International collaborations </a:t>
                      </a:r>
                      <a:endParaRPr lang="en-US" sz="1600" dirty="0">
                        <a:effectLst/>
                        <a:latin typeface="Cambria"/>
                        <a:ea typeface="Times New Roman"/>
                        <a:cs typeface="Times New Roman"/>
                      </a:endParaRPr>
                    </a:p>
                  </a:txBody>
                  <a:tcPr marL="53881" marR="53881" marT="0" marB="0"/>
                </a:tc>
              </a:tr>
            </a:tbl>
          </a:graphicData>
        </a:graphic>
      </p:graphicFrame>
      <p:sp>
        <p:nvSpPr>
          <p:cNvPr id="41013" name="Title 1"/>
          <p:cNvSpPr txBox="1">
            <a:spLocks/>
          </p:cNvSpPr>
          <p:nvPr/>
        </p:nvSpPr>
        <p:spPr bwMode="auto">
          <a:xfrm>
            <a:off x="609600" y="-76200"/>
            <a:ext cx="8229600" cy="1143000"/>
          </a:xfrm>
          <a:prstGeom prst="rect">
            <a:avLst/>
          </a:prstGeom>
          <a:noFill/>
          <a:ln w="9525">
            <a:noFill/>
            <a:miter lim="800000"/>
            <a:headEnd/>
            <a:tailEnd/>
          </a:ln>
        </p:spPr>
        <p:txBody>
          <a:bodyPr anchor="ctr"/>
          <a:lstStyle/>
          <a:p>
            <a:pPr algn="ctr" eaLnBrk="1" hangingPunct="1"/>
            <a:r>
              <a:rPr lang="en-US" sz="4400"/>
              <a:t>XII Plan Proposal - Observations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endParaRPr lang="en-US" sz="4800" dirty="0" smtClean="0"/>
          </a:p>
          <a:p>
            <a:pPr algn="ctr">
              <a:buNone/>
            </a:pPr>
            <a:endParaRPr lang="en-US" sz="4800" dirty="0" smtClean="0"/>
          </a:p>
          <a:p>
            <a:pPr algn="ctr">
              <a:buNone/>
            </a:pPr>
            <a:r>
              <a:rPr lang="en-US" sz="4800" dirty="0" smtClean="0"/>
              <a:t>Thank you</a:t>
            </a:r>
            <a:endParaRPr lang="en-IN" sz="4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Content Placeholder 2"/>
          <p:cNvSpPr>
            <a:spLocks noGrp="1"/>
          </p:cNvSpPr>
          <p:nvPr>
            <p:ph idx="1"/>
          </p:nvPr>
        </p:nvSpPr>
        <p:spPr/>
        <p:txBody>
          <a:bodyPr/>
          <a:lstStyle/>
          <a:p>
            <a:pPr>
              <a:defRPr/>
            </a:pPr>
            <a:endParaRPr lang="en-US" dirty="0" smtClean="0"/>
          </a:p>
        </p:txBody>
      </p:sp>
      <p:pic>
        <p:nvPicPr>
          <p:cNvPr id="19459" name="Picture 2"/>
          <p:cNvPicPr>
            <a:picLocks noChangeAspect="1" noChangeArrowheads="1"/>
          </p:cNvPicPr>
          <p:nvPr/>
        </p:nvPicPr>
        <p:blipFill>
          <a:blip r:embed="rId2"/>
          <a:srcRect l="21793" t="10001" r="2310" b="5000"/>
          <a:stretch>
            <a:fillRect/>
          </a:stretch>
        </p:blipFill>
        <p:spPr bwMode="auto">
          <a:xfrm>
            <a:off x="76200" y="762000"/>
            <a:ext cx="8955088" cy="5638800"/>
          </a:xfrm>
          <a:prstGeom prst="rect">
            <a:avLst/>
          </a:prstGeom>
          <a:noFill/>
          <a:ln w="9525">
            <a:noFill/>
            <a:miter lim="800000"/>
            <a:headEnd/>
            <a:tailEnd/>
          </a:ln>
        </p:spPr>
      </p:pic>
      <p:sp>
        <p:nvSpPr>
          <p:cNvPr id="5" name="TextBox 4"/>
          <p:cNvSpPr txBox="1"/>
          <p:nvPr/>
        </p:nvSpPr>
        <p:spPr>
          <a:xfrm>
            <a:off x="76200" y="6477000"/>
            <a:ext cx="9199563" cy="254000"/>
          </a:xfrm>
          <a:prstGeom prst="rect">
            <a:avLst/>
          </a:prstGeom>
          <a:noFill/>
        </p:spPr>
        <p:txBody>
          <a:bodyPr wrap="none">
            <a:spAutoFit/>
          </a:bodyPr>
          <a:lstStyle/>
          <a:p>
            <a:pPr fontAlgn="auto">
              <a:spcBef>
                <a:spcPts val="0"/>
              </a:spcBef>
              <a:spcAft>
                <a:spcPts val="0"/>
              </a:spcAft>
              <a:defRPr/>
            </a:pPr>
            <a:r>
              <a:rPr lang="en-US" sz="1050" b="1" dirty="0">
                <a:solidFill>
                  <a:srgbClr val="FF0000"/>
                </a:solidFill>
                <a:latin typeface="Arial" charset="0"/>
              </a:rPr>
              <a:t>Green – Argo, Red line – XBT, Blue – Drifters, red square – RAMA, Yellow- CODAR, </a:t>
            </a:r>
            <a:r>
              <a:rPr lang="en-US" sz="1050" b="1" dirty="0" err="1">
                <a:solidFill>
                  <a:srgbClr val="FF0000"/>
                </a:solidFill>
                <a:latin typeface="Arial" charset="0"/>
              </a:rPr>
              <a:t>green_oval</a:t>
            </a:r>
            <a:r>
              <a:rPr lang="en-US" sz="1050" b="1" dirty="0">
                <a:solidFill>
                  <a:srgbClr val="FF0000"/>
                </a:solidFill>
                <a:latin typeface="Arial" charset="0"/>
              </a:rPr>
              <a:t>- ADCP, </a:t>
            </a:r>
            <a:r>
              <a:rPr lang="en-US" sz="1050" b="1" dirty="0" err="1">
                <a:solidFill>
                  <a:srgbClr val="FF0000"/>
                </a:solidFill>
                <a:latin typeface="Arial" charset="0"/>
              </a:rPr>
              <a:t>Red_oval</a:t>
            </a:r>
            <a:r>
              <a:rPr lang="en-US" sz="1050" b="1" dirty="0">
                <a:solidFill>
                  <a:srgbClr val="FF0000"/>
                </a:solidFill>
                <a:latin typeface="Arial" charset="0"/>
              </a:rPr>
              <a:t> – Moorings, white mark - TG</a:t>
            </a:r>
          </a:p>
        </p:txBody>
      </p:sp>
      <p:sp>
        <p:nvSpPr>
          <p:cNvPr id="19461" name="TextBox 5"/>
          <p:cNvSpPr txBox="1">
            <a:spLocks noChangeArrowheads="1"/>
          </p:cNvSpPr>
          <p:nvPr/>
        </p:nvSpPr>
        <p:spPr bwMode="auto">
          <a:xfrm>
            <a:off x="2667000" y="127000"/>
            <a:ext cx="4632325" cy="461963"/>
          </a:xfrm>
          <a:prstGeom prst="rect">
            <a:avLst/>
          </a:prstGeom>
          <a:noFill/>
          <a:ln w="9525">
            <a:noFill/>
            <a:miter lim="800000"/>
            <a:headEnd/>
            <a:tailEnd/>
          </a:ln>
        </p:spPr>
        <p:txBody>
          <a:bodyPr wrap="none">
            <a:spAutoFit/>
          </a:bodyPr>
          <a:lstStyle/>
          <a:p>
            <a:r>
              <a:rPr lang="en-US" sz="2400">
                <a:solidFill>
                  <a:srgbClr val="FFFF00"/>
                </a:solidFill>
                <a:latin typeface="Arial" pitchFamily="34" charset="0"/>
              </a:rPr>
              <a:t>Ocean Observing System - India</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0"/>
            <a:ext cx="8229600" cy="914400"/>
          </a:xfrm>
        </p:spPr>
        <p:txBody>
          <a:bodyPr rtlCol="0">
            <a:normAutofit fontScale="90000"/>
          </a:bodyPr>
          <a:lstStyle/>
          <a:p>
            <a:pPr eaLnBrk="1" fontAlgn="auto" hangingPunct="1">
              <a:spcAft>
                <a:spcPts val="0"/>
              </a:spcAft>
              <a:defRPr/>
            </a:pPr>
            <a:r>
              <a:rPr lang="en-US" sz="2800" dirty="0" smtClean="0">
                <a:latin typeface="+mn-lt"/>
              </a:rPr>
              <a:t>Moored buoys</a:t>
            </a:r>
            <a:r>
              <a:rPr lang="en-US" sz="3600" dirty="0" smtClean="0">
                <a:latin typeface="+mn-lt"/>
              </a:rPr>
              <a:t/>
            </a:r>
            <a:br>
              <a:rPr lang="en-US" sz="3600" dirty="0" smtClean="0">
                <a:latin typeface="+mn-lt"/>
              </a:rPr>
            </a:br>
            <a:r>
              <a:rPr lang="en-US" sz="2800" dirty="0" smtClean="0">
                <a:latin typeface="+mn-lt"/>
              </a:rPr>
              <a:t>15 Met Ocean and 6 Tsunami buoys</a:t>
            </a:r>
          </a:p>
        </p:txBody>
      </p:sp>
      <p:pic>
        <p:nvPicPr>
          <p:cNvPr id="5123" name="Picture 5" descr="june buoys1.jpg"/>
          <p:cNvPicPr>
            <a:picLocks noChangeAspect="1"/>
          </p:cNvPicPr>
          <p:nvPr/>
        </p:nvPicPr>
        <p:blipFill>
          <a:blip r:embed="rId3"/>
          <a:srcRect/>
          <a:stretch>
            <a:fillRect/>
          </a:stretch>
        </p:blipFill>
        <p:spPr bwMode="auto">
          <a:xfrm>
            <a:off x="0" y="938213"/>
            <a:ext cx="9144000" cy="5919787"/>
          </a:xfrm>
          <a:prstGeom prst="rect">
            <a:avLst/>
          </a:prstGeom>
          <a:noFill/>
          <a:ln w="9525">
            <a:noFill/>
            <a:miter lim="800000"/>
            <a:headEnd/>
            <a:tailEnd/>
          </a:ln>
        </p:spPr>
      </p:pic>
      <p:pic>
        <p:nvPicPr>
          <p:cNvPr id="5124" name="Picture 2" descr="round"/>
          <p:cNvPicPr>
            <a:picLocks noChangeAspect="1" noChangeArrowheads="1" noCrop="1"/>
          </p:cNvPicPr>
          <p:nvPr/>
        </p:nvPicPr>
        <p:blipFill>
          <a:blip r:embed="rId4"/>
          <a:srcRect/>
          <a:stretch>
            <a:fillRect/>
          </a:stretch>
        </p:blipFill>
        <p:spPr bwMode="auto">
          <a:xfrm>
            <a:off x="8474075" y="0"/>
            <a:ext cx="669925" cy="669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Footer Placeholder 4"/>
          <p:cNvSpPr>
            <a:spLocks noGrp="1"/>
          </p:cNvSpPr>
          <p:nvPr>
            <p:ph type="ftr" sz="quarter" idx="11"/>
          </p:nvPr>
        </p:nvSpPr>
        <p:spPr bwMode="auto">
          <a:xfrm>
            <a:off x="5715000" y="6416675"/>
            <a:ext cx="3352800" cy="365125"/>
          </a:xfrm>
          <a:noFill/>
          <a:ln>
            <a:miter lim="800000"/>
            <a:headEnd/>
            <a:tailEnd/>
          </a:ln>
        </p:spPr>
        <p:txBody>
          <a:bodyPr wrap="square" numCol="1" anchorCtr="0" compatLnSpc="1">
            <a:prstTxWarp prst="textNoShape">
              <a:avLst/>
            </a:prstTxWarp>
          </a:bodyPr>
          <a:lstStyle/>
          <a:p>
            <a:pPr algn="r"/>
            <a:r>
              <a:rPr lang="en-US" sz="1000" smtClean="0">
                <a:solidFill>
                  <a:schemeClr val="bg1"/>
                </a:solidFill>
              </a:rPr>
              <a:t>PMC OCTOBER 2011</a:t>
            </a:r>
          </a:p>
        </p:txBody>
      </p:sp>
      <p:sp>
        <p:nvSpPr>
          <p:cNvPr id="1028" name="Rectangle 3"/>
          <p:cNvSpPr>
            <a:spLocks noChangeArrowheads="1"/>
          </p:cNvSpPr>
          <p:nvPr/>
        </p:nvSpPr>
        <p:spPr bwMode="auto">
          <a:xfrm>
            <a:off x="0" y="0"/>
            <a:ext cx="9144000" cy="396875"/>
          </a:xfrm>
          <a:prstGeom prst="rect">
            <a:avLst/>
          </a:prstGeom>
          <a:noFill/>
          <a:ln w="9525">
            <a:noFill/>
            <a:miter lim="800000"/>
            <a:headEnd/>
            <a:tailEnd/>
          </a:ln>
        </p:spPr>
        <p:txBody>
          <a:bodyPr anchor="ctr">
            <a:spAutoFit/>
          </a:bodyPr>
          <a:lstStyle/>
          <a:p>
            <a:pPr algn="ctr"/>
            <a:r>
              <a:rPr lang="en-US" sz="2000"/>
              <a:t>Progress (September 2010- September 2011)</a:t>
            </a:r>
          </a:p>
        </p:txBody>
      </p:sp>
      <p:sp>
        <p:nvSpPr>
          <p:cNvPr id="1029" name="Rectangle 3"/>
          <p:cNvSpPr>
            <a:spLocks noChangeArrowheads="1"/>
          </p:cNvSpPr>
          <p:nvPr/>
        </p:nvSpPr>
        <p:spPr bwMode="auto">
          <a:xfrm>
            <a:off x="2111375" y="5711825"/>
            <a:ext cx="4672013" cy="523875"/>
          </a:xfrm>
          <a:prstGeom prst="rect">
            <a:avLst/>
          </a:prstGeom>
          <a:noFill/>
          <a:ln w="9525">
            <a:noFill/>
            <a:miter lim="800000"/>
            <a:headEnd/>
            <a:tailEnd/>
          </a:ln>
        </p:spPr>
        <p:txBody>
          <a:bodyPr wrap="none" anchor="ctr">
            <a:spAutoFit/>
          </a:bodyPr>
          <a:lstStyle/>
          <a:p>
            <a:pPr algn="ctr"/>
            <a:r>
              <a:rPr lang="en-US" sz="1400" b="1"/>
              <a:t>Presently 12 deep sea buoys (6 OMNI + 6 Met Ocean)</a:t>
            </a:r>
          </a:p>
          <a:p>
            <a:pPr algn="ctr"/>
            <a:r>
              <a:rPr lang="en-US" sz="1400" b="1"/>
              <a:t> + 2 Coastal Buoys +1 CALVAL </a:t>
            </a:r>
          </a:p>
        </p:txBody>
      </p:sp>
      <p:sp>
        <p:nvSpPr>
          <p:cNvPr id="1030" name="Rectangle 3"/>
          <p:cNvSpPr>
            <a:spLocks noChangeArrowheads="1"/>
          </p:cNvSpPr>
          <p:nvPr/>
        </p:nvSpPr>
        <p:spPr bwMode="auto">
          <a:xfrm>
            <a:off x="2743200" y="6307138"/>
            <a:ext cx="3708400" cy="396875"/>
          </a:xfrm>
          <a:prstGeom prst="rect">
            <a:avLst/>
          </a:prstGeom>
          <a:solidFill>
            <a:srgbClr val="FFFF00"/>
          </a:solidFill>
          <a:ln w="9525">
            <a:noFill/>
            <a:miter lim="800000"/>
            <a:headEnd/>
            <a:tailEnd/>
          </a:ln>
        </p:spPr>
        <p:txBody>
          <a:bodyPr wrap="none" anchor="ctr">
            <a:spAutoFit/>
          </a:bodyPr>
          <a:lstStyle/>
          <a:p>
            <a:pPr algn="ctr"/>
            <a:r>
              <a:rPr lang="en-US" sz="2000"/>
              <a:t>Total Functional Buoys  : 15  </a:t>
            </a:r>
          </a:p>
        </p:txBody>
      </p:sp>
      <p:sp>
        <p:nvSpPr>
          <p:cNvPr id="1031" name="Rectangle 9"/>
          <p:cNvSpPr>
            <a:spLocks noChangeArrowheads="1"/>
          </p:cNvSpPr>
          <p:nvPr/>
        </p:nvSpPr>
        <p:spPr bwMode="auto">
          <a:xfrm>
            <a:off x="990600" y="381000"/>
            <a:ext cx="7181850" cy="584200"/>
          </a:xfrm>
          <a:prstGeom prst="rect">
            <a:avLst/>
          </a:prstGeom>
          <a:solidFill>
            <a:srgbClr val="FFFF00"/>
          </a:solidFill>
          <a:ln w="9525">
            <a:noFill/>
            <a:miter lim="800000"/>
            <a:headEnd/>
            <a:tailEnd/>
          </a:ln>
        </p:spPr>
        <p:txBody>
          <a:bodyPr wrap="none">
            <a:spAutoFit/>
          </a:bodyPr>
          <a:lstStyle/>
          <a:p>
            <a:pPr algn="ctr"/>
            <a:r>
              <a:rPr lang="en-US" sz="1600">
                <a:latin typeface="Calibri" pitchFamily="34" charset="0"/>
              </a:rPr>
              <a:t>OOS has carried 85 operations, 22 cruises involving 395 ship days, 4192 man days,</a:t>
            </a:r>
          </a:p>
          <a:p>
            <a:pPr algn="ctr"/>
            <a:r>
              <a:rPr lang="en-US" sz="1600">
                <a:latin typeface="Calibri" pitchFamily="34" charset="0"/>
              </a:rPr>
              <a:t> ~ 19,000 nm of sailing distance in Bay of Bengal, Arabian Sea and Indian Ocean</a:t>
            </a:r>
            <a:r>
              <a:rPr lang="en-US" sz="1400">
                <a:latin typeface="Calibri" pitchFamily="34" charset="0"/>
              </a:rPr>
              <a:t> </a:t>
            </a:r>
          </a:p>
        </p:txBody>
      </p:sp>
      <p:graphicFrame>
        <p:nvGraphicFramePr>
          <p:cNvPr id="1026" name="Object 11"/>
          <p:cNvGraphicFramePr>
            <a:graphicFrameLocks noChangeAspect="1"/>
          </p:cNvGraphicFramePr>
          <p:nvPr/>
        </p:nvGraphicFramePr>
        <p:xfrm>
          <a:off x="1219200" y="1295400"/>
          <a:ext cx="6705600" cy="4313238"/>
        </p:xfrm>
        <a:graphic>
          <a:graphicData uri="http://schemas.openxmlformats.org/presentationml/2006/ole">
            <p:oleObj spid="_x0000_s1026" name="Chart" r:id="rId4" imgW="4591151" imgH="2247921" progId="Excel.Sheet.8">
              <p:embed/>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a:xfrm>
            <a:off x="1524000" y="304800"/>
            <a:ext cx="5483225" cy="615950"/>
          </a:xfrm>
        </p:spPr>
        <p:txBody>
          <a:bodyPr/>
          <a:lstStyle/>
          <a:p>
            <a:pPr eaLnBrk="1" hangingPunct="1">
              <a:defRPr/>
            </a:pPr>
            <a:r>
              <a:rPr lang="en-AU" sz="2400" dirty="0" smtClean="0">
                <a:solidFill>
                  <a:schemeClr val="accent6">
                    <a:lumMod val="75000"/>
                  </a:schemeClr>
                </a:solidFill>
                <a:latin typeface="Lucida Sans Unicode" pitchFamily="34" charset="0"/>
                <a:ea typeface="Lucida Sans Unicode" pitchFamily="34" charset="0"/>
                <a:cs typeface="Lucida Sans Unicode" pitchFamily="34" charset="0"/>
              </a:rPr>
              <a:t>Moored Buoy Network</a:t>
            </a:r>
          </a:p>
        </p:txBody>
      </p:sp>
      <p:sp>
        <p:nvSpPr>
          <p:cNvPr id="29699" name="Content Placeholder 2"/>
          <p:cNvSpPr>
            <a:spLocks noGrp="1"/>
          </p:cNvSpPr>
          <p:nvPr>
            <p:ph sz="half" idx="1"/>
          </p:nvPr>
        </p:nvSpPr>
        <p:spPr>
          <a:xfrm>
            <a:off x="3962400" y="1066800"/>
            <a:ext cx="4953000" cy="5638800"/>
          </a:xfrm>
        </p:spPr>
        <p:txBody>
          <a:bodyPr>
            <a:noAutofit/>
          </a:bodyPr>
          <a:lstStyle/>
          <a:p>
            <a:pPr eaLnBrk="1" hangingPunct="1">
              <a:defRPr/>
            </a:pPr>
            <a:r>
              <a:rPr lang="en-US" sz="1600" b="1" dirty="0" smtClean="0">
                <a:solidFill>
                  <a:schemeClr val="accent6">
                    <a:lumMod val="75000"/>
                  </a:schemeClr>
                </a:solidFill>
                <a:latin typeface="Lucida Sans Unicode" pitchFamily="34" charset="0"/>
                <a:ea typeface="Lucida Sans Unicode" pitchFamily="34" charset="0"/>
                <a:cs typeface="Lucida Sans Unicode" pitchFamily="34" charset="0"/>
              </a:rPr>
              <a:t>Surface meteorological</a:t>
            </a:r>
          </a:p>
          <a:p>
            <a:pPr lvl="1" eaLnBrk="1" hangingPunct="1">
              <a:defRPr/>
            </a:pPr>
            <a:r>
              <a:rPr lang="en-US" sz="1600" dirty="0" smtClean="0">
                <a:solidFill>
                  <a:schemeClr val="accent6">
                    <a:lumMod val="75000"/>
                  </a:schemeClr>
                </a:solidFill>
                <a:latin typeface="Lucida Sans Unicode" pitchFamily="34" charset="0"/>
                <a:ea typeface="Lucida Sans Unicode" pitchFamily="34" charset="0"/>
                <a:cs typeface="Lucida Sans Unicode" pitchFamily="34" charset="0"/>
              </a:rPr>
              <a:t>Wind speed and direction</a:t>
            </a:r>
          </a:p>
          <a:p>
            <a:pPr lvl="1" eaLnBrk="1" hangingPunct="1">
              <a:defRPr/>
            </a:pPr>
            <a:r>
              <a:rPr lang="en-US" sz="1600" dirty="0" smtClean="0">
                <a:solidFill>
                  <a:schemeClr val="accent6">
                    <a:lumMod val="75000"/>
                  </a:schemeClr>
                </a:solidFill>
                <a:latin typeface="Lucida Sans Unicode" pitchFamily="34" charset="0"/>
                <a:ea typeface="Lucida Sans Unicode" pitchFamily="34" charset="0"/>
                <a:cs typeface="Lucida Sans Unicode" pitchFamily="34" charset="0"/>
              </a:rPr>
              <a:t>Air temperature</a:t>
            </a:r>
          </a:p>
          <a:p>
            <a:pPr lvl="1" eaLnBrk="1" hangingPunct="1">
              <a:defRPr/>
            </a:pPr>
            <a:r>
              <a:rPr lang="en-US" sz="1600" dirty="0" smtClean="0">
                <a:solidFill>
                  <a:schemeClr val="accent6">
                    <a:lumMod val="75000"/>
                  </a:schemeClr>
                </a:solidFill>
                <a:latin typeface="Lucida Sans Unicode" pitchFamily="34" charset="0"/>
                <a:ea typeface="Lucida Sans Unicode" pitchFamily="34" charset="0"/>
                <a:cs typeface="Lucida Sans Unicode" pitchFamily="34" charset="0"/>
              </a:rPr>
              <a:t>Air pressure</a:t>
            </a:r>
          </a:p>
          <a:p>
            <a:pPr lvl="1" eaLnBrk="1" hangingPunct="1">
              <a:defRPr/>
            </a:pPr>
            <a:r>
              <a:rPr lang="en-US" sz="1600" dirty="0" smtClean="0">
                <a:solidFill>
                  <a:schemeClr val="accent6">
                    <a:lumMod val="75000"/>
                  </a:schemeClr>
                </a:solidFill>
                <a:latin typeface="Lucida Sans Unicode" pitchFamily="34" charset="0"/>
                <a:ea typeface="Lucida Sans Unicode" pitchFamily="34" charset="0"/>
                <a:cs typeface="Lucida Sans Unicode" pitchFamily="34" charset="0"/>
              </a:rPr>
              <a:t>Humidity </a:t>
            </a:r>
          </a:p>
          <a:p>
            <a:pPr lvl="1" eaLnBrk="1" hangingPunct="1">
              <a:defRPr/>
            </a:pPr>
            <a:r>
              <a:rPr lang="en-US" sz="1600" dirty="0" smtClean="0">
                <a:solidFill>
                  <a:schemeClr val="accent6">
                    <a:lumMod val="75000"/>
                  </a:schemeClr>
                </a:solidFill>
                <a:latin typeface="Lucida Sans Unicode" pitchFamily="34" charset="0"/>
                <a:ea typeface="Lucida Sans Unicode" pitchFamily="34" charset="0"/>
                <a:cs typeface="Lucida Sans Unicode" pitchFamily="34" charset="0"/>
              </a:rPr>
              <a:t>Short wave radiation</a:t>
            </a:r>
          </a:p>
          <a:p>
            <a:pPr lvl="1" eaLnBrk="1" hangingPunct="1">
              <a:defRPr/>
            </a:pPr>
            <a:r>
              <a:rPr lang="en-US" sz="1600" dirty="0" smtClean="0">
                <a:solidFill>
                  <a:schemeClr val="accent6">
                    <a:lumMod val="75000"/>
                  </a:schemeClr>
                </a:solidFill>
                <a:latin typeface="Lucida Sans Unicode" pitchFamily="34" charset="0"/>
                <a:ea typeface="Lucida Sans Unicode" pitchFamily="34" charset="0"/>
                <a:cs typeface="Lucida Sans Unicode" pitchFamily="34" charset="0"/>
              </a:rPr>
              <a:t>Incoming long wave radiation</a:t>
            </a:r>
          </a:p>
          <a:p>
            <a:pPr lvl="1" eaLnBrk="1" hangingPunct="1">
              <a:defRPr/>
            </a:pPr>
            <a:r>
              <a:rPr lang="en-US" sz="1600" dirty="0" smtClean="0">
                <a:solidFill>
                  <a:schemeClr val="accent6">
                    <a:lumMod val="75000"/>
                  </a:schemeClr>
                </a:solidFill>
                <a:latin typeface="Lucida Sans Unicode" pitchFamily="34" charset="0"/>
                <a:ea typeface="Lucida Sans Unicode" pitchFamily="34" charset="0"/>
                <a:cs typeface="Lucida Sans Unicode" pitchFamily="34" charset="0"/>
              </a:rPr>
              <a:t>Precipitation </a:t>
            </a:r>
          </a:p>
          <a:p>
            <a:pPr eaLnBrk="1" hangingPunct="1">
              <a:defRPr/>
            </a:pPr>
            <a:r>
              <a:rPr lang="en-US" sz="1600" dirty="0" smtClean="0">
                <a:solidFill>
                  <a:schemeClr val="accent6">
                    <a:lumMod val="75000"/>
                  </a:schemeClr>
                </a:solidFill>
                <a:latin typeface="Lucida Sans Unicode" pitchFamily="34" charset="0"/>
                <a:ea typeface="Lucida Sans Unicode" pitchFamily="34" charset="0"/>
                <a:cs typeface="Lucida Sans Unicode" pitchFamily="34" charset="0"/>
              </a:rPr>
              <a:t> </a:t>
            </a:r>
            <a:r>
              <a:rPr lang="en-US" sz="1600" b="1" dirty="0" smtClean="0">
                <a:solidFill>
                  <a:schemeClr val="accent6">
                    <a:lumMod val="75000"/>
                  </a:schemeClr>
                </a:solidFill>
                <a:latin typeface="Lucida Sans Unicode" pitchFamily="34" charset="0"/>
                <a:ea typeface="Lucida Sans Unicode" pitchFamily="34" charset="0"/>
                <a:cs typeface="Lucida Sans Unicode" pitchFamily="34" charset="0"/>
              </a:rPr>
              <a:t>surface Ocean parameters</a:t>
            </a:r>
          </a:p>
          <a:p>
            <a:pPr lvl="1" eaLnBrk="1" hangingPunct="1">
              <a:defRPr/>
            </a:pPr>
            <a:r>
              <a:rPr lang="en-US" sz="1600" dirty="0" smtClean="0">
                <a:solidFill>
                  <a:schemeClr val="accent6">
                    <a:lumMod val="75000"/>
                  </a:schemeClr>
                </a:solidFill>
                <a:latin typeface="Lucida Sans Unicode" pitchFamily="34" charset="0"/>
                <a:ea typeface="Lucida Sans Unicode" pitchFamily="34" charset="0"/>
                <a:cs typeface="Lucida Sans Unicode" pitchFamily="34" charset="0"/>
              </a:rPr>
              <a:t>Sea surface temperature </a:t>
            </a:r>
          </a:p>
          <a:p>
            <a:pPr lvl="1" eaLnBrk="1" hangingPunct="1">
              <a:defRPr/>
            </a:pPr>
            <a:r>
              <a:rPr lang="en-US" sz="1600" dirty="0" smtClean="0">
                <a:solidFill>
                  <a:schemeClr val="accent6">
                    <a:lumMod val="75000"/>
                  </a:schemeClr>
                </a:solidFill>
                <a:latin typeface="Lucida Sans Unicode" pitchFamily="34" charset="0"/>
                <a:ea typeface="Lucida Sans Unicode" pitchFamily="34" charset="0"/>
                <a:cs typeface="Lucida Sans Unicode" pitchFamily="34" charset="0"/>
              </a:rPr>
              <a:t>Conductivity </a:t>
            </a:r>
          </a:p>
          <a:p>
            <a:pPr lvl="1" eaLnBrk="1" hangingPunct="1">
              <a:defRPr/>
            </a:pPr>
            <a:r>
              <a:rPr lang="en-US" sz="1600" dirty="0" smtClean="0">
                <a:solidFill>
                  <a:schemeClr val="accent6">
                    <a:lumMod val="75000"/>
                  </a:schemeClr>
                </a:solidFill>
                <a:latin typeface="Lucida Sans Unicode" pitchFamily="34" charset="0"/>
                <a:ea typeface="Lucida Sans Unicode" pitchFamily="34" charset="0"/>
                <a:cs typeface="Lucida Sans Unicode" pitchFamily="34" charset="0"/>
              </a:rPr>
              <a:t>Wave  </a:t>
            </a:r>
          </a:p>
          <a:p>
            <a:pPr lvl="1" eaLnBrk="1" hangingPunct="1">
              <a:defRPr/>
            </a:pPr>
            <a:r>
              <a:rPr lang="en-US" sz="1600" dirty="0" smtClean="0">
                <a:solidFill>
                  <a:schemeClr val="accent6">
                    <a:lumMod val="75000"/>
                  </a:schemeClr>
                </a:solidFill>
                <a:latin typeface="Lucida Sans Unicode" pitchFamily="34" charset="0"/>
                <a:ea typeface="Lucida Sans Unicode" pitchFamily="34" charset="0"/>
                <a:cs typeface="Lucida Sans Unicode" pitchFamily="34" charset="0"/>
              </a:rPr>
              <a:t>Current speed and direction  </a:t>
            </a:r>
          </a:p>
          <a:p>
            <a:pPr eaLnBrk="1" hangingPunct="1">
              <a:defRPr/>
            </a:pPr>
            <a:r>
              <a:rPr lang="en-US" sz="1600" b="1" dirty="0" smtClean="0">
                <a:solidFill>
                  <a:schemeClr val="accent6">
                    <a:lumMod val="75000"/>
                  </a:schemeClr>
                </a:solidFill>
                <a:latin typeface="Lucida Sans Unicode" pitchFamily="34" charset="0"/>
                <a:ea typeface="Lucida Sans Unicode" pitchFamily="34" charset="0"/>
                <a:cs typeface="Lucida Sans Unicode" pitchFamily="34" charset="0"/>
              </a:rPr>
              <a:t>Sub surface parameters  </a:t>
            </a:r>
          </a:p>
          <a:p>
            <a:pPr lvl="1" eaLnBrk="1" hangingPunct="1">
              <a:defRPr/>
            </a:pPr>
            <a:r>
              <a:rPr lang="en-US" sz="1600" dirty="0" smtClean="0">
                <a:solidFill>
                  <a:schemeClr val="accent6">
                    <a:lumMod val="75000"/>
                  </a:schemeClr>
                </a:solidFill>
                <a:latin typeface="Lucida Sans Unicode" pitchFamily="34" charset="0"/>
                <a:ea typeface="Lucida Sans Unicode" pitchFamily="34" charset="0"/>
                <a:cs typeface="Lucida Sans Unicode" pitchFamily="34" charset="0"/>
              </a:rPr>
              <a:t>Temperature and salinity  at  depths  starting  from  5m,  10m, 15m, 20m 30m, 50 m, 75 m, 100 m, 200m and 500m</a:t>
            </a:r>
          </a:p>
          <a:p>
            <a:pPr lvl="1" eaLnBrk="1" hangingPunct="1">
              <a:defRPr/>
            </a:pPr>
            <a:r>
              <a:rPr lang="en-US" sz="1600" dirty="0" smtClean="0">
                <a:solidFill>
                  <a:schemeClr val="accent6">
                    <a:lumMod val="75000"/>
                  </a:schemeClr>
                </a:solidFill>
                <a:latin typeface="Lucida Sans Unicode" pitchFamily="34" charset="0"/>
                <a:ea typeface="Lucida Sans Unicode" pitchFamily="34" charset="0"/>
                <a:cs typeface="Lucida Sans Unicode" pitchFamily="34" charset="0"/>
              </a:rPr>
              <a:t>Currents at depth levels 10m, 20m, 30m, 50m and 100m</a:t>
            </a:r>
          </a:p>
        </p:txBody>
      </p:sp>
      <p:pic>
        <p:nvPicPr>
          <p:cNvPr id="22534" name="Picture 6" descr="C:\Users\admin\Desktop\Sundar Temp\O F F I C I A L\PPT\GIF\Deep Ocean Mooring-2.gif"/>
          <p:cNvPicPr>
            <a:picLocks noChangeAspect="1" noChangeArrowheads="1"/>
          </p:cNvPicPr>
          <p:nvPr/>
        </p:nvPicPr>
        <p:blipFill>
          <a:blip r:embed="rId2" cstate="print"/>
          <a:srcRect/>
          <a:stretch>
            <a:fillRect/>
          </a:stretch>
        </p:blipFill>
        <p:spPr bwMode="auto">
          <a:xfrm>
            <a:off x="192021" y="1524000"/>
            <a:ext cx="3610511" cy="4976834"/>
          </a:xfrm>
          <a:prstGeom prst="rect">
            <a:avLst/>
          </a:prstGeom>
          <a:noFill/>
          <a:ln>
            <a:solidFill>
              <a:schemeClr val="tx1"/>
            </a:solidFill>
          </a:ln>
          <a:effectLst>
            <a:glow rad="228600">
              <a:schemeClr val="accent1">
                <a:satMod val="175000"/>
                <a:alpha val="40000"/>
              </a:schemeClr>
            </a:glow>
          </a:effectLst>
        </p:spPr>
      </p:pic>
      <p:pic>
        <p:nvPicPr>
          <p:cNvPr id="8197" name="Picture 2" descr="round"/>
          <p:cNvPicPr>
            <a:picLocks noChangeAspect="1" noChangeArrowheads="1" noCrop="1"/>
          </p:cNvPicPr>
          <p:nvPr/>
        </p:nvPicPr>
        <p:blipFill>
          <a:blip r:embed="rId3"/>
          <a:srcRect/>
          <a:stretch>
            <a:fillRect/>
          </a:stretch>
        </p:blipFill>
        <p:spPr bwMode="auto">
          <a:xfrm>
            <a:off x="8474075" y="0"/>
            <a:ext cx="669925" cy="669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3490" y="0"/>
            <a:ext cx="7467600" cy="850106"/>
          </a:xfrm>
        </p:spPr>
        <p:txBody>
          <a:bodyPr>
            <a:normAutofit fontScale="90000"/>
          </a:bodyPr>
          <a:lstStyle/>
          <a:p>
            <a:r>
              <a:rPr lang="en-US" sz="3600" dirty="0" smtClean="0"/>
              <a:t>Active moored buoys as on 26 Nov 2011</a:t>
            </a:r>
            <a:endParaRPr lang="en-IN" sz="3600" dirty="0"/>
          </a:p>
        </p:txBody>
      </p:sp>
      <p:pic>
        <p:nvPicPr>
          <p:cNvPr id="4" name="Content Placeholder 3" descr="MooredLocations.jpg"/>
          <p:cNvPicPr>
            <a:picLocks noGrp="1" noChangeAspect="1"/>
          </p:cNvPicPr>
          <p:nvPr>
            <p:ph idx="1"/>
          </p:nvPr>
        </p:nvPicPr>
        <p:blipFill>
          <a:blip r:embed="rId2" cstate="print"/>
          <a:stretch>
            <a:fillRect/>
          </a:stretch>
        </p:blipFill>
        <p:spPr>
          <a:xfrm>
            <a:off x="395536" y="1124744"/>
            <a:ext cx="8352928" cy="5544616"/>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ChangeArrowheads="1"/>
          </p:cNvSpPr>
          <p:nvPr/>
        </p:nvSpPr>
        <p:spPr bwMode="auto">
          <a:xfrm>
            <a:off x="1978025" y="0"/>
            <a:ext cx="5522913" cy="830263"/>
          </a:xfrm>
          <a:prstGeom prst="rect">
            <a:avLst/>
          </a:prstGeom>
          <a:noFill/>
          <a:ln w="9525">
            <a:noFill/>
            <a:miter lim="800000"/>
            <a:headEnd/>
            <a:tailEnd/>
          </a:ln>
        </p:spPr>
        <p:txBody>
          <a:bodyPr>
            <a:spAutoFit/>
          </a:bodyPr>
          <a:lstStyle/>
          <a:p>
            <a:pPr algn="ctr"/>
            <a:r>
              <a:rPr lang="en-US" sz="2400" b="1"/>
              <a:t>CORAL REEF BUOY</a:t>
            </a:r>
          </a:p>
          <a:p>
            <a:pPr algn="ctr"/>
            <a:r>
              <a:rPr lang="en-US" sz="2400" b="1"/>
              <a:t>ANDAMAN &amp; LAKSHADWEEP </a:t>
            </a:r>
          </a:p>
        </p:txBody>
      </p:sp>
      <p:pic>
        <p:nvPicPr>
          <p:cNvPr id="6147" name="Picture 2" descr="F:\Project\Andamaan\Andaman_deployment\New Folder\data bouya\DSC00622.JPG"/>
          <p:cNvPicPr>
            <a:picLocks noChangeAspect="1" noChangeArrowheads="1"/>
          </p:cNvPicPr>
          <p:nvPr/>
        </p:nvPicPr>
        <p:blipFill>
          <a:blip r:embed="rId2"/>
          <a:srcRect b="4036"/>
          <a:stretch>
            <a:fillRect/>
          </a:stretch>
        </p:blipFill>
        <p:spPr bwMode="auto">
          <a:xfrm>
            <a:off x="149225" y="3124200"/>
            <a:ext cx="4194175" cy="3276600"/>
          </a:xfrm>
          <a:prstGeom prst="rect">
            <a:avLst/>
          </a:prstGeom>
          <a:noFill/>
          <a:ln w="9525">
            <a:noFill/>
            <a:miter lim="800000"/>
            <a:headEnd/>
            <a:tailEnd/>
          </a:ln>
        </p:spPr>
      </p:pic>
      <p:sp>
        <p:nvSpPr>
          <p:cNvPr id="11" name="Rectangle 10"/>
          <p:cNvSpPr/>
          <p:nvPr/>
        </p:nvSpPr>
        <p:spPr>
          <a:xfrm>
            <a:off x="331788" y="838200"/>
            <a:ext cx="8812212" cy="2308225"/>
          </a:xfrm>
          <a:prstGeom prst="rect">
            <a:avLst/>
          </a:prstGeom>
        </p:spPr>
        <p:txBody>
          <a:bodyPr>
            <a:spAutoFit/>
          </a:bodyPr>
          <a:lstStyle/>
          <a:p>
            <a:pPr algn="just" eaLnBrk="0" hangingPunct="0">
              <a:defRPr/>
            </a:pPr>
            <a:r>
              <a:rPr lang="en-US" b="1" u="sng" dirty="0"/>
              <a:t>Buoy Features</a:t>
            </a:r>
          </a:p>
          <a:p>
            <a:pPr algn="just" eaLnBrk="0" hangingPunct="0">
              <a:buFont typeface="Wingdings" pitchFamily="2" charset="2"/>
              <a:buChar char="Ø"/>
              <a:defRPr/>
            </a:pPr>
            <a:r>
              <a:rPr lang="en-US" dirty="0"/>
              <a:t>  Measures :    	Wind Speed &amp; Direction </a:t>
            </a:r>
          </a:p>
          <a:p>
            <a:pPr algn="just" eaLnBrk="0" hangingPunct="0">
              <a:defRPr/>
            </a:pPr>
            <a:r>
              <a:rPr lang="en-US" dirty="0"/>
              <a:t>		Air Temperature</a:t>
            </a:r>
          </a:p>
          <a:p>
            <a:pPr algn="just" eaLnBrk="0" hangingPunct="0">
              <a:defRPr/>
            </a:pPr>
            <a:r>
              <a:rPr lang="en-US" dirty="0"/>
              <a:t>		Air Pressure  and Humidity</a:t>
            </a:r>
          </a:p>
          <a:p>
            <a:pPr algn="just" eaLnBrk="0" hangingPunct="0">
              <a:buFont typeface="Wingdings" pitchFamily="2" charset="2"/>
              <a:buChar char="Ø"/>
              <a:defRPr/>
            </a:pPr>
            <a:r>
              <a:rPr lang="en-US" dirty="0"/>
              <a:t>  Underwater: 	Dissolved Oxygen, </a:t>
            </a:r>
          </a:p>
          <a:p>
            <a:pPr algn="just" eaLnBrk="0" hangingPunct="0">
              <a:defRPr/>
            </a:pPr>
            <a:r>
              <a:rPr lang="en-US" dirty="0"/>
              <a:t>		Turbidity, Salinity, pH,  Conductivity, SST, </a:t>
            </a:r>
          </a:p>
          <a:p>
            <a:pPr lvl="4" algn="just" eaLnBrk="0" hangingPunct="0">
              <a:defRPr/>
            </a:pPr>
            <a:r>
              <a:rPr lang="en-US" dirty="0"/>
              <a:t>Current Speed &amp; Direction</a:t>
            </a:r>
          </a:p>
          <a:p>
            <a:pPr marL="0" lvl="4" algn="just" eaLnBrk="0" hangingPunct="0">
              <a:buFont typeface="Wingdings" pitchFamily="2" charset="2"/>
              <a:buChar char="Ø"/>
              <a:defRPr/>
            </a:pPr>
            <a:r>
              <a:rPr lang="en-US" dirty="0"/>
              <a:t>  Coral Reef Environment Friendly Anchor</a:t>
            </a:r>
          </a:p>
        </p:txBody>
      </p:sp>
      <p:pic>
        <p:nvPicPr>
          <p:cNvPr id="6149" name="Picture 18"/>
          <p:cNvPicPr>
            <a:picLocks noChangeAspect="1" noChangeArrowheads="1"/>
          </p:cNvPicPr>
          <p:nvPr/>
        </p:nvPicPr>
        <p:blipFill>
          <a:blip r:embed="rId3"/>
          <a:srcRect l="4832"/>
          <a:stretch>
            <a:fillRect/>
          </a:stretch>
        </p:blipFill>
        <p:spPr bwMode="auto">
          <a:xfrm>
            <a:off x="4572000" y="3200400"/>
            <a:ext cx="4208463" cy="3200400"/>
          </a:xfrm>
          <a:prstGeom prst="rect">
            <a:avLst/>
          </a:prstGeom>
          <a:noFill/>
          <a:ln w="9525">
            <a:noFill/>
            <a:miter lim="800000"/>
            <a:headEnd/>
            <a:tailEnd/>
          </a:ln>
        </p:spPr>
      </p:pic>
      <p:pic>
        <p:nvPicPr>
          <p:cNvPr id="6150" name="Picture 2" descr="round"/>
          <p:cNvPicPr>
            <a:picLocks noChangeAspect="1" noChangeArrowheads="1" noCrop="1"/>
          </p:cNvPicPr>
          <p:nvPr/>
        </p:nvPicPr>
        <p:blipFill>
          <a:blip r:embed="rId4"/>
          <a:srcRect/>
          <a:stretch>
            <a:fillRect/>
          </a:stretch>
        </p:blipFill>
        <p:spPr bwMode="auto">
          <a:xfrm>
            <a:off x="8474075" y="0"/>
            <a:ext cx="669925" cy="6699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3"/>
          <p:cNvSpPr txBox="1">
            <a:spLocks noChangeArrowheads="1"/>
          </p:cNvSpPr>
          <p:nvPr/>
        </p:nvSpPr>
        <p:spPr bwMode="auto">
          <a:xfrm>
            <a:off x="2057400" y="2209800"/>
            <a:ext cx="1049338" cy="461963"/>
          </a:xfrm>
          <a:prstGeom prst="rect">
            <a:avLst/>
          </a:prstGeom>
          <a:noFill/>
          <a:ln w="9525">
            <a:noFill/>
            <a:miter lim="800000"/>
            <a:headEnd/>
            <a:tailEnd/>
          </a:ln>
        </p:spPr>
        <p:txBody>
          <a:bodyPr wrap="none">
            <a:spAutoFit/>
          </a:bodyPr>
          <a:lstStyle/>
          <a:p>
            <a:r>
              <a:rPr lang="en-US" sz="1200" b="1" dirty="0">
                <a:solidFill>
                  <a:schemeClr val="bg1"/>
                </a:solidFill>
                <a:latin typeface="Calibri" pitchFamily="34" charset="0"/>
              </a:rPr>
              <a:t>DIRECTIONAL</a:t>
            </a:r>
          </a:p>
          <a:p>
            <a:r>
              <a:rPr lang="en-US" sz="1200" b="1" dirty="0">
                <a:solidFill>
                  <a:schemeClr val="bg1"/>
                </a:solidFill>
                <a:latin typeface="Calibri" pitchFamily="34" charset="0"/>
              </a:rPr>
              <a:t>WAVERIDER</a:t>
            </a:r>
          </a:p>
        </p:txBody>
      </p:sp>
      <p:sp>
        <p:nvSpPr>
          <p:cNvPr id="10243" name="TextBox 14"/>
          <p:cNvSpPr txBox="1">
            <a:spLocks noChangeArrowheads="1"/>
          </p:cNvSpPr>
          <p:nvPr/>
        </p:nvSpPr>
        <p:spPr bwMode="auto">
          <a:xfrm>
            <a:off x="5638800" y="2209800"/>
            <a:ext cx="1049338" cy="461963"/>
          </a:xfrm>
          <a:prstGeom prst="rect">
            <a:avLst/>
          </a:prstGeom>
          <a:noFill/>
          <a:ln w="9525">
            <a:noFill/>
            <a:miter lim="800000"/>
            <a:headEnd/>
            <a:tailEnd/>
          </a:ln>
        </p:spPr>
        <p:txBody>
          <a:bodyPr wrap="none">
            <a:spAutoFit/>
          </a:bodyPr>
          <a:lstStyle/>
          <a:p>
            <a:r>
              <a:rPr lang="en-US" sz="1200" b="1" dirty="0">
                <a:solidFill>
                  <a:schemeClr val="bg1"/>
                </a:solidFill>
                <a:latin typeface="Calibri" pitchFamily="34" charset="0"/>
              </a:rPr>
              <a:t>DIRECTIONAL</a:t>
            </a:r>
          </a:p>
          <a:p>
            <a:r>
              <a:rPr lang="en-US" sz="1200" b="1" dirty="0">
                <a:solidFill>
                  <a:schemeClr val="bg1"/>
                </a:solidFill>
                <a:latin typeface="Calibri" pitchFamily="34" charset="0"/>
              </a:rPr>
              <a:t>WAVERIDER</a:t>
            </a:r>
          </a:p>
        </p:txBody>
      </p:sp>
      <p:sp>
        <p:nvSpPr>
          <p:cNvPr id="10244" name="TextBox 15"/>
          <p:cNvSpPr txBox="1">
            <a:spLocks noChangeArrowheads="1"/>
          </p:cNvSpPr>
          <p:nvPr/>
        </p:nvSpPr>
        <p:spPr bwMode="auto">
          <a:xfrm>
            <a:off x="4419600" y="2286000"/>
            <a:ext cx="919163" cy="276225"/>
          </a:xfrm>
          <a:prstGeom prst="rect">
            <a:avLst/>
          </a:prstGeom>
          <a:noFill/>
          <a:ln w="9525">
            <a:noFill/>
            <a:miter lim="800000"/>
            <a:headEnd/>
            <a:tailEnd/>
          </a:ln>
        </p:spPr>
        <p:txBody>
          <a:bodyPr wrap="none">
            <a:spAutoFit/>
          </a:bodyPr>
          <a:lstStyle/>
          <a:p>
            <a:r>
              <a:rPr lang="en-US" sz="1200" b="1" dirty="0">
                <a:solidFill>
                  <a:schemeClr val="bg1"/>
                </a:solidFill>
                <a:latin typeface="Calibri" pitchFamily="34" charset="0"/>
              </a:rPr>
              <a:t>DATA BUOY</a:t>
            </a:r>
          </a:p>
        </p:txBody>
      </p:sp>
      <p:sp>
        <p:nvSpPr>
          <p:cNvPr id="7" name="Title 1"/>
          <p:cNvSpPr txBox="1">
            <a:spLocks/>
          </p:cNvSpPr>
          <p:nvPr/>
        </p:nvSpPr>
        <p:spPr>
          <a:xfrm>
            <a:off x="533400" y="304800"/>
            <a:ext cx="8229600" cy="1219200"/>
          </a:xfrm>
          <a:prstGeom prst="rect">
            <a:avLst/>
          </a:prstGeom>
        </p:spPr>
        <p:txBody>
          <a:bodyPr lIns="45720" tIns="0" rIns="45720" bIns="0" anchor="b">
            <a:scene3d>
              <a:camera prst="orthographicFront"/>
              <a:lightRig rig="soft" dir="t">
                <a:rot lat="0" lon="0" rev="17220000"/>
              </a:lightRig>
            </a:scene3d>
            <a:sp3d prstMaterial="softEdge">
              <a:bevelT w="38100" h="38100"/>
            </a:sp3d>
          </a:bodyPr>
          <a:lstStyle/>
          <a:p>
            <a:pPr algn="ctr" fontAlgn="auto">
              <a:spcBef>
                <a:spcPts val="0"/>
              </a:spcBef>
              <a:spcAft>
                <a:spcPts val="0"/>
              </a:spcAft>
              <a:defRPr/>
            </a:pPr>
            <a:r>
              <a:rPr lang="en-US" sz="2400" b="1" cap="all" dirty="0">
                <a:ln w="6350">
                  <a:noFill/>
                </a:ln>
                <a:solidFill>
                  <a:schemeClr val="tx1">
                    <a:lumMod val="95000"/>
                    <a:lumOff val="5000"/>
                  </a:schemeClr>
                </a:solidFill>
                <a:latin typeface="+mj-lt"/>
                <a:ea typeface="+mj-ea"/>
                <a:cs typeface="+mj-cs"/>
              </a:rPr>
              <a:t>Satellite data</a:t>
            </a:r>
            <a:br>
              <a:rPr lang="en-US" sz="2400" b="1" cap="all" dirty="0">
                <a:ln w="6350">
                  <a:noFill/>
                </a:ln>
                <a:solidFill>
                  <a:schemeClr val="tx1">
                    <a:lumMod val="95000"/>
                    <a:lumOff val="5000"/>
                  </a:schemeClr>
                </a:solidFill>
                <a:latin typeface="+mj-lt"/>
                <a:ea typeface="+mj-ea"/>
                <a:cs typeface="+mj-cs"/>
              </a:rPr>
            </a:br>
            <a:r>
              <a:rPr lang="en-US" sz="2400" b="1" cap="all" dirty="0">
                <a:ln w="6350">
                  <a:noFill/>
                </a:ln>
                <a:solidFill>
                  <a:schemeClr val="tx1">
                    <a:lumMod val="95000"/>
                    <a:lumOff val="5000"/>
                  </a:schemeClr>
                </a:solidFill>
                <a:latin typeface="+mj-lt"/>
                <a:ea typeface="+mj-ea"/>
                <a:cs typeface="+mj-cs"/>
              </a:rPr>
              <a:t>Calibration Validation site</a:t>
            </a:r>
          </a:p>
          <a:p>
            <a:pPr algn="ctr" fontAlgn="auto">
              <a:spcBef>
                <a:spcPts val="0"/>
              </a:spcBef>
              <a:spcAft>
                <a:spcPts val="0"/>
              </a:spcAft>
              <a:defRPr/>
            </a:pPr>
            <a:r>
              <a:rPr lang="en-US" sz="2400" b="1" cap="all" dirty="0">
                <a:ln w="6350">
                  <a:noFill/>
                </a:ln>
                <a:solidFill>
                  <a:schemeClr val="tx1">
                    <a:lumMod val="95000"/>
                    <a:lumOff val="5000"/>
                  </a:schemeClr>
                </a:solidFill>
                <a:latin typeface="+mj-lt"/>
                <a:ea typeface="+mj-ea"/>
                <a:cs typeface="+mj-cs"/>
              </a:rPr>
              <a:t>Jointly with SAC -ISRO</a:t>
            </a:r>
          </a:p>
        </p:txBody>
      </p:sp>
      <p:pic>
        <p:nvPicPr>
          <p:cNvPr id="10246" name="Picture 8" descr="IMG_3315"/>
          <p:cNvPicPr>
            <a:picLocks noChangeAspect="1" noChangeArrowheads="1"/>
          </p:cNvPicPr>
          <p:nvPr/>
        </p:nvPicPr>
        <p:blipFill>
          <a:blip r:embed="rId2"/>
          <a:srcRect/>
          <a:stretch>
            <a:fillRect/>
          </a:stretch>
        </p:blipFill>
        <p:spPr bwMode="auto">
          <a:xfrm>
            <a:off x="304800" y="3124200"/>
            <a:ext cx="4368800" cy="3276600"/>
          </a:xfrm>
          <a:prstGeom prst="rect">
            <a:avLst/>
          </a:prstGeom>
          <a:noFill/>
          <a:ln w="9525">
            <a:noFill/>
            <a:miter lim="800000"/>
            <a:headEnd/>
            <a:tailEnd/>
          </a:ln>
        </p:spPr>
      </p:pic>
      <p:sp>
        <p:nvSpPr>
          <p:cNvPr id="10247" name="TextBox 8"/>
          <p:cNvSpPr txBox="1">
            <a:spLocks noChangeArrowheads="1"/>
          </p:cNvSpPr>
          <p:nvPr/>
        </p:nvSpPr>
        <p:spPr bwMode="auto">
          <a:xfrm>
            <a:off x="990600" y="1828800"/>
            <a:ext cx="5519738" cy="1200150"/>
          </a:xfrm>
          <a:prstGeom prst="rect">
            <a:avLst/>
          </a:prstGeom>
          <a:noFill/>
          <a:ln w="9525">
            <a:noFill/>
            <a:miter lim="800000"/>
            <a:headEnd/>
            <a:tailEnd/>
          </a:ln>
        </p:spPr>
        <p:txBody>
          <a:bodyPr wrap="none">
            <a:spAutoFit/>
          </a:bodyPr>
          <a:lstStyle/>
          <a:p>
            <a:r>
              <a:rPr lang="en-US" dirty="0">
                <a:latin typeface="Calibri" pitchFamily="34" charset="0"/>
              </a:rPr>
              <a:t>India has launched largest remote sensing Satellites</a:t>
            </a:r>
          </a:p>
          <a:p>
            <a:r>
              <a:rPr lang="en-US" dirty="0">
                <a:latin typeface="Calibri" pitchFamily="34" charset="0"/>
              </a:rPr>
              <a:t>Optical sensors</a:t>
            </a:r>
          </a:p>
          <a:p>
            <a:endParaRPr lang="en-US" dirty="0">
              <a:latin typeface="Calibri" pitchFamily="34" charset="0"/>
            </a:endParaRPr>
          </a:p>
          <a:p>
            <a:r>
              <a:rPr lang="en-US" dirty="0">
                <a:latin typeface="Calibri" pitchFamily="34" charset="0"/>
              </a:rPr>
              <a:t>Optical buoy attached Met ocean buoy</a:t>
            </a:r>
          </a:p>
        </p:txBody>
      </p:sp>
      <p:sp>
        <p:nvSpPr>
          <p:cNvPr id="10248" name="Rectangle 9"/>
          <p:cNvSpPr>
            <a:spLocks noChangeArrowheads="1"/>
          </p:cNvSpPr>
          <p:nvPr/>
        </p:nvSpPr>
        <p:spPr bwMode="auto">
          <a:xfrm>
            <a:off x="4876800" y="5105400"/>
            <a:ext cx="3390900" cy="784225"/>
          </a:xfrm>
          <a:prstGeom prst="rect">
            <a:avLst/>
          </a:prstGeom>
          <a:noFill/>
          <a:ln w="9525">
            <a:noFill/>
            <a:miter lim="800000"/>
            <a:headEnd/>
            <a:tailEnd/>
          </a:ln>
        </p:spPr>
        <p:txBody>
          <a:bodyPr wrap="none">
            <a:spAutoFit/>
          </a:bodyPr>
          <a:lstStyle/>
          <a:p>
            <a:pPr algn="ctr">
              <a:spcBef>
                <a:spcPct val="50000"/>
              </a:spcBef>
            </a:pPr>
            <a:r>
              <a:rPr lang="en-US" b="1" dirty="0">
                <a:solidFill>
                  <a:schemeClr val="tx2"/>
                </a:solidFill>
                <a:latin typeface="Calibri" pitchFamily="34" charset="0"/>
              </a:rPr>
              <a:t>Arabian sea </a:t>
            </a:r>
          </a:p>
          <a:p>
            <a:pPr algn="ctr">
              <a:spcBef>
                <a:spcPct val="50000"/>
              </a:spcBef>
            </a:pPr>
            <a:r>
              <a:rPr lang="en-US" b="1" dirty="0" err="1">
                <a:solidFill>
                  <a:schemeClr val="tx2"/>
                </a:solidFill>
                <a:latin typeface="Calibri" pitchFamily="34" charset="0"/>
              </a:rPr>
              <a:t>Kavaratti</a:t>
            </a:r>
            <a:r>
              <a:rPr lang="en-US" b="1" dirty="0">
                <a:solidFill>
                  <a:schemeClr val="tx2"/>
                </a:solidFill>
                <a:latin typeface="Calibri" pitchFamily="34" charset="0"/>
              </a:rPr>
              <a:t> </a:t>
            </a:r>
            <a:r>
              <a:rPr lang="en-US" b="1" dirty="0" err="1">
                <a:solidFill>
                  <a:schemeClr val="tx2"/>
                </a:solidFill>
                <a:latin typeface="Calibri" pitchFamily="34" charset="0"/>
              </a:rPr>
              <a:t>SIte</a:t>
            </a:r>
            <a:r>
              <a:rPr lang="en-US" b="1" dirty="0">
                <a:solidFill>
                  <a:schemeClr val="tx2"/>
                </a:solidFill>
                <a:latin typeface="Calibri" pitchFamily="34" charset="0"/>
              </a:rPr>
              <a:t> for CAL / VAL   </a:t>
            </a:r>
          </a:p>
        </p:txBody>
      </p:sp>
      <p:pic>
        <p:nvPicPr>
          <p:cNvPr id="10249" name="Picture 2" descr="round"/>
          <p:cNvPicPr>
            <a:picLocks noChangeAspect="1" noChangeArrowheads="1" noCrop="1"/>
          </p:cNvPicPr>
          <p:nvPr/>
        </p:nvPicPr>
        <p:blipFill>
          <a:blip r:embed="rId3"/>
          <a:srcRect/>
          <a:stretch>
            <a:fillRect/>
          </a:stretch>
        </p:blipFill>
        <p:spPr bwMode="auto">
          <a:xfrm>
            <a:off x="8474075" y="0"/>
            <a:ext cx="669925" cy="669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1261</TotalTime>
  <Words>1810</Words>
  <Application>Microsoft Office PowerPoint</Application>
  <PresentationFormat>On-screen Show (4:3)</PresentationFormat>
  <Paragraphs>717</Paragraphs>
  <Slides>27</Slides>
  <Notes>6</Notes>
  <HiddenSlides>4</HiddenSlides>
  <MMClips>0</MMClips>
  <ScaleCrop>false</ScaleCrop>
  <HeadingPairs>
    <vt:vector size="6" baseType="variant">
      <vt:variant>
        <vt:lpstr>Theme</vt:lpstr>
      </vt:variant>
      <vt:variant>
        <vt:i4>6</vt:i4>
      </vt:variant>
      <vt:variant>
        <vt:lpstr>Embedded OLE Servers</vt:lpstr>
      </vt:variant>
      <vt:variant>
        <vt:i4>3</vt:i4>
      </vt:variant>
      <vt:variant>
        <vt:lpstr>Slide Titles</vt:lpstr>
      </vt:variant>
      <vt:variant>
        <vt:i4>27</vt:i4>
      </vt:variant>
    </vt:vector>
  </HeadingPairs>
  <TitlesOfParts>
    <vt:vector size="36" baseType="lpstr">
      <vt:lpstr>Technic</vt:lpstr>
      <vt:lpstr>Office Theme</vt:lpstr>
      <vt:lpstr>1_Office Theme</vt:lpstr>
      <vt:lpstr>Stream</vt:lpstr>
      <vt:lpstr>1_Stream</vt:lpstr>
      <vt:lpstr>Blends</vt:lpstr>
      <vt:lpstr>Image Document</vt:lpstr>
      <vt:lpstr>Bitmap Image</vt:lpstr>
      <vt:lpstr>Chart</vt:lpstr>
      <vt:lpstr>OceanSITES – STATUS on NDBP</vt:lpstr>
      <vt:lpstr>Ocean Observing Systems – In-situ</vt:lpstr>
      <vt:lpstr>Slide 3</vt:lpstr>
      <vt:lpstr>Moored buoys 15 Met Ocean and 6 Tsunami buoys</vt:lpstr>
      <vt:lpstr>Slide 5</vt:lpstr>
      <vt:lpstr>Moored Buoy Network</vt:lpstr>
      <vt:lpstr>Active moored buoys as on 26 Nov 2011</vt:lpstr>
      <vt:lpstr>Slide 8</vt:lpstr>
      <vt:lpstr>Slide 9</vt:lpstr>
      <vt:lpstr>Slide 10</vt:lpstr>
      <vt:lpstr>Slide 11</vt:lpstr>
      <vt:lpstr>Parameters available from active buoys</vt:lpstr>
      <vt:lpstr>Status of Moored Buoys data supply to OceanSITES</vt:lpstr>
      <vt:lpstr>List of parameters transmitted through GTS</vt:lpstr>
      <vt:lpstr>Slide 15</vt:lpstr>
      <vt:lpstr>Online Data and Products</vt:lpstr>
      <vt:lpstr>Slide 17</vt:lpstr>
      <vt:lpstr>Present Status of Current meter data</vt:lpstr>
      <vt:lpstr>Current Meter data and QC</vt:lpstr>
      <vt:lpstr>Wave Rider Buoys</vt:lpstr>
      <vt:lpstr>Wave Rider Buoy Parameters</vt:lpstr>
      <vt:lpstr>HF Radar Network </vt:lpstr>
      <vt:lpstr>XII Plan (2012-17) Proposal - Observations</vt:lpstr>
      <vt:lpstr>XII Plan Proposal - Observations</vt:lpstr>
      <vt:lpstr>XII Plan Proposal - Observations</vt:lpstr>
      <vt:lpstr>Slide 26</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OCEANSITES - INCOIS STATUS</dc:title>
  <dc:creator>ram</dc:creator>
  <cp:lastModifiedBy>Pat</cp:lastModifiedBy>
  <cp:revision>128</cp:revision>
  <dcterms:created xsi:type="dcterms:W3CDTF">2011-11-21T06:36:58Z</dcterms:created>
  <dcterms:modified xsi:type="dcterms:W3CDTF">2011-12-01T23:03:49Z</dcterms:modified>
</cp:coreProperties>
</file>