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8" r:id="rId2"/>
    <p:sldId id="259" r:id="rId3"/>
  </p:sldIdLst>
  <p:sldSz cx="6858000" cy="9906000" type="A4"/>
  <p:notesSz cx="7099300" cy="10234613"/>
  <p:defaultTextStyle>
    <a:defPPr>
      <a:defRPr lang="en-A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003366"/>
    <a:srgbClr val="8DABB6"/>
    <a:srgbClr val="333399"/>
    <a:srgbClr val="E9F3F7"/>
    <a:srgbClr val="99CC00"/>
    <a:srgbClr val="00789A"/>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785" autoAdjust="0"/>
    <p:restoredTop sz="98633" autoAdjust="0"/>
  </p:normalViewPr>
  <p:slideViewPr>
    <p:cSldViewPr snapToGrid="0">
      <p:cViewPr>
        <p:scale>
          <a:sx n="125" d="100"/>
          <a:sy n="125" d="100"/>
        </p:scale>
        <p:origin x="-1210" y="3226"/>
      </p:cViewPr>
      <p:guideLst>
        <p:guide orient="horz" pos="312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7" d="100"/>
          <a:sy n="77" d="100"/>
        </p:scale>
        <p:origin x="-3186" y="-84"/>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l">
              <a:defRPr sz="1300">
                <a:latin typeface="Arial" pitchFamily="34" charset="0"/>
              </a:defRPr>
            </a:lvl1pPr>
          </a:lstStyle>
          <a:p>
            <a:pPr>
              <a:defRPr/>
            </a:pPr>
            <a:endParaRPr lang="en-AU"/>
          </a:p>
        </p:txBody>
      </p:sp>
      <p:sp>
        <p:nvSpPr>
          <p:cNvPr id="1433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r">
              <a:defRPr sz="1300">
                <a:latin typeface="Arial" pitchFamily="34" charset="0"/>
              </a:defRPr>
            </a:lvl1pPr>
          </a:lstStyle>
          <a:p>
            <a:pPr>
              <a:defRPr/>
            </a:pPr>
            <a:endParaRPr lang="en-AU"/>
          </a:p>
        </p:txBody>
      </p:sp>
      <p:sp>
        <p:nvSpPr>
          <p:cNvPr id="1434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l">
              <a:defRPr sz="1300">
                <a:latin typeface="Arial" pitchFamily="34" charset="0"/>
              </a:defRPr>
            </a:lvl1pPr>
          </a:lstStyle>
          <a:p>
            <a:pPr>
              <a:defRPr/>
            </a:pPr>
            <a:endParaRPr lang="en-AU"/>
          </a:p>
        </p:txBody>
      </p:sp>
      <p:sp>
        <p:nvSpPr>
          <p:cNvPr id="1434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r">
              <a:defRPr sz="1300">
                <a:latin typeface="Arial" pitchFamily="34" charset="0"/>
              </a:defRPr>
            </a:lvl1pPr>
          </a:lstStyle>
          <a:p>
            <a:pPr>
              <a:defRPr/>
            </a:pPr>
            <a:fld id="{FFF76DA5-F19A-49DF-A479-981952360D9B}" type="slidenum">
              <a:rPr lang="en-AU"/>
              <a:pPr>
                <a:defRPr/>
              </a:pPr>
              <a:t>‹#›</a:t>
            </a:fld>
            <a:endParaRPr lang="en-A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l">
              <a:defRPr sz="1300">
                <a:latin typeface="Arial" pitchFamily="34" charset="0"/>
              </a:defRPr>
            </a:lvl1pPr>
          </a:lstStyle>
          <a:p>
            <a:pPr>
              <a:defRPr/>
            </a:pPr>
            <a:endParaRPr lang="en-AU"/>
          </a:p>
        </p:txBody>
      </p:sp>
      <p:sp>
        <p:nvSpPr>
          <p:cNvPr id="122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lvl1pPr algn="r">
              <a:defRPr sz="1300">
                <a:latin typeface="Arial" pitchFamily="34" charset="0"/>
              </a:defRPr>
            </a:lvl1pPr>
          </a:lstStyle>
          <a:p>
            <a:pPr>
              <a:defRPr/>
            </a:pPr>
            <a:endParaRPr lang="en-AU"/>
          </a:p>
        </p:txBody>
      </p:sp>
      <p:sp>
        <p:nvSpPr>
          <p:cNvPr id="4100" name="Rectangle 4"/>
          <p:cNvSpPr>
            <a:spLocks noGrp="1" noRot="1" noChangeAspect="1" noChangeArrowheads="1" noTextEdit="1"/>
          </p:cNvSpPr>
          <p:nvPr>
            <p:ph type="sldImg" idx="2"/>
          </p:nvPr>
        </p:nvSpPr>
        <p:spPr bwMode="auto">
          <a:xfrm>
            <a:off x="2220913" y="768350"/>
            <a:ext cx="2659062" cy="38417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9613" y="4859338"/>
            <a:ext cx="5680075" cy="4606925"/>
          </a:xfrm>
          <a:prstGeom prst="rect">
            <a:avLst/>
          </a:prstGeom>
          <a:noFill/>
          <a:ln w="9525">
            <a:noFill/>
            <a:miter lim="800000"/>
            <a:headEnd/>
            <a:tailEnd/>
          </a:ln>
          <a:effectLst/>
        </p:spPr>
        <p:txBody>
          <a:bodyPr vert="horz" wrap="square" lIns="82085" tIns="41042" rIns="82085" bIns="41042" numCol="1" anchor="t" anchorCtr="0" compatLnSpc="1">
            <a:prstTxWarp prst="textNoShape">
              <a:avLst/>
            </a:prstTxWarp>
          </a:bodyPr>
          <a:lstStyle/>
          <a:p>
            <a:pPr lvl="0"/>
            <a:r>
              <a:rPr lang="en-AU" noProof="0" smtClean="0"/>
              <a:t>Cliquez pour modifier les styles du texte du masque</a:t>
            </a:r>
          </a:p>
          <a:p>
            <a:pPr lvl="1"/>
            <a:r>
              <a:rPr lang="en-AU" noProof="0" smtClean="0"/>
              <a:t>Deuxième niveau</a:t>
            </a:r>
          </a:p>
          <a:p>
            <a:pPr lvl="2"/>
            <a:r>
              <a:rPr lang="en-AU" noProof="0" smtClean="0"/>
              <a:t>Troisième niveau</a:t>
            </a:r>
          </a:p>
          <a:p>
            <a:pPr lvl="3"/>
            <a:r>
              <a:rPr lang="en-AU" noProof="0" smtClean="0"/>
              <a:t>Quatrième niveau</a:t>
            </a:r>
          </a:p>
          <a:p>
            <a:pPr lvl="4"/>
            <a:r>
              <a:rPr lang="en-AU" noProof="0" smtClean="0"/>
              <a:t>Cinquième niveau</a:t>
            </a:r>
          </a:p>
        </p:txBody>
      </p:sp>
      <p:sp>
        <p:nvSpPr>
          <p:cNvPr id="122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l">
              <a:defRPr sz="1300">
                <a:latin typeface="Arial" pitchFamily="34" charset="0"/>
              </a:defRPr>
            </a:lvl1pPr>
          </a:lstStyle>
          <a:p>
            <a:pPr>
              <a:defRPr/>
            </a:pPr>
            <a:endParaRPr lang="en-AU"/>
          </a:p>
        </p:txBody>
      </p:sp>
      <p:sp>
        <p:nvSpPr>
          <p:cNvPr id="122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82085" tIns="41042" rIns="82085" bIns="41042" numCol="1" anchor="b" anchorCtr="0" compatLnSpc="1">
            <a:prstTxWarp prst="textNoShape">
              <a:avLst/>
            </a:prstTxWarp>
          </a:bodyPr>
          <a:lstStyle>
            <a:lvl1pPr algn="r">
              <a:defRPr sz="1300">
                <a:latin typeface="Arial" pitchFamily="34" charset="0"/>
              </a:defRPr>
            </a:lvl1pPr>
          </a:lstStyle>
          <a:p>
            <a:pPr>
              <a:defRPr/>
            </a:pPr>
            <a:fld id="{0D21F8DF-6A1C-41AB-8A4E-958FEC522B49}"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ln/>
        </p:spPr>
      </p:sp>
      <p:sp>
        <p:nvSpPr>
          <p:cNvPr id="5123" name="Espace réservé des commentaires 2"/>
          <p:cNvSpPr>
            <a:spLocks noGrp="1"/>
          </p:cNvSpPr>
          <p:nvPr>
            <p:ph type="body" idx="1"/>
          </p:nvPr>
        </p:nvSpPr>
        <p:spPr>
          <a:noFill/>
          <a:ln/>
        </p:spPr>
        <p:txBody>
          <a:bodyPr/>
          <a:lstStyle/>
          <a:p>
            <a:endParaRPr lang="en-US" smtClean="0"/>
          </a:p>
        </p:txBody>
      </p:sp>
      <p:sp>
        <p:nvSpPr>
          <p:cNvPr id="5124" name="Espace réservé du numéro de diapositive 3"/>
          <p:cNvSpPr>
            <a:spLocks noGrp="1"/>
          </p:cNvSpPr>
          <p:nvPr>
            <p:ph type="sldNum" sz="quarter" idx="5"/>
          </p:nvPr>
        </p:nvSpPr>
        <p:spPr>
          <a:noFill/>
        </p:spPr>
        <p:txBody>
          <a:bodyPr/>
          <a:lstStyle/>
          <a:p>
            <a:fld id="{AF8A1DC6-3F88-49C6-83FC-307C8AB6282F}" type="slidenum">
              <a:rPr lang="en-AU" smtClean="0"/>
              <a:pPr/>
              <a:t>1</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a:ln/>
        </p:spPr>
      </p:sp>
      <p:sp>
        <p:nvSpPr>
          <p:cNvPr id="6147" name="Espace réservé des commentaires 2"/>
          <p:cNvSpPr>
            <a:spLocks noGrp="1"/>
          </p:cNvSpPr>
          <p:nvPr>
            <p:ph type="body" idx="1"/>
          </p:nvPr>
        </p:nvSpPr>
        <p:spPr>
          <a:noFill/>
          <a:ln/>
        </p:spPr>
        <p:txBody>
          <a:bodyPr/>
          <a:lstStyle/>
          <a:p>
            <a:endParaRPr lang="en-US" smtClean="0"/>
          </a:p>
        </p:txBody>
      </p:sp>
      <p:sp>
        <p:nvSpPr>
          <p:cNvPr id="6148" name="Espace réservé du numéro de diapositive 3"/>
          <p:cNvSpPr>
            <a:spLocks noGrp="1"/>
          </p:cNvSpPr>
          <p:nvPr>
            <p:ph type="sldNum" sz="quarter" idx="5"/>
          </p:nvPr>
        </p:nvSpPr>
        <p:spPr>
          <a:noFill/>
        </p:spPr>
        <p:txBody>
          <a:bodyPr/>
          <a:lstStyle/>
          <a:p>
            <a:fld id="{29F92E4B-E835-4570-BE1D-98E33EF02CFF}" type="slidenum">
              <a:rPr lang="en-AU" smtClean="0"/>
              <a:pPr/>
              <a:t>2</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6575"/>
            <a:ext cx="5829300" cy="212407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09BEF7D-AAC2-4650-A216-22BE78A0D97F}"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17B3DD9-0287-4417-942E-0A9E34075B8E}"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875"/>
            <a:ext cx="1543050" cy="845185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42900" y="396875"/>
            <a:ext cx="4476750" cy="84518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6DE7B864-72C1-4213-BAB1-16A1FE42BEB0}"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42900" y="396875"/>
            <a:ext cx="6172200" cy="8451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BB61C5BD-82FB-4278-8764-E8FE141CB093}"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805F88F-A5D2-460A-B8D4-B1A18644DEC3}"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6365875"/>
            <a:ext cx="5829300" cy="1966913"/>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773987E-5374-458C-AC4A-E70BD3B52E07}"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en-US" dirty="0"/>
          </a:p>
        </p:txBody>
      </p:sp>
      <p:sp>
        <p:nvSpPr>
          <p:cNvPr id="3" name="Espace réservé du contenu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u contenu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22C10C35-615A-4CBA-B15A-4B021D697146}"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1E7DF7D7-2114-47AF-8503-3930F7EF07C7}"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A623BD08-CFC3-4088-A1AB-D90F53EEA0AC}"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29199C1C-28F1-438F-A4C2-3B75C867DDD8}"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3700"/>
            <a:ext cx="2255838" cy="1679575"/>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1776723-B78C-42C6-85CB-F76E8F340EE6}"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934200"/>
            <a:ext cx="4114800" cy="819150"/>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Espace réservé du texte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C07EC36-A316-42A9-838D-4D4770AC46A1}"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en-AU" smtClean="0"/>
              <a:t>Cliquez pour modifier le style du titre</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en-AU" smtClean="0"/>
              <a:t>Cliquez pour modifier les styles du texte du masque</a:t>
            </a:r>
          </a:p>
          <a:p>
            <a:pPr lvl="1"/>
            <a:r>
              <a:rPr lang="en-AU" smtClean="0"/>
              <a:t>Deuxième niveau</a:t>
            </a:r>
          </a:p>
          <a:p>
            <a:pPr lvl="2"/>
            <a:r>
              <a:rPr lang="en-AU" smtClean="0"/>
              <a:t>Troisième niveau</a:t>
            </a:r>
          </a:p>
          <a:p>
            <a:pPr lvl="3"/>
            <a:r>
              <a:rPr lang="en-AU" smtClean="0"/>
              <a:t>Quatrième niveau</a:t>
            </a:r>
          </a:p>
          <a:p>
            <a:pPr lvl="4"/>
            <a:r>
              <a:rPr lang="en-AU" smtClean="0"/>
              <a:t>Cinquième niveau</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400">
                <a:latin typeface="Arial" pitchFamily="34" charset="0"/>
              </a:defRPr>
            </a:lvl1pPr>
          </a:lstStyle>
          <a:p>
            <a:pPr>
              <a:defRPr/>
            </a:pPr>
            <a:endParaRPr lang="en-AU"/>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a:defRPr sz="1400">
                <a:latin typeface="Arial" pitchFamily="34" charset="0"/>
              </a:defRPr>
            </a:lvl1pPr>
          </a:lstStyle>
          <a:p>
            <a:pPr>
              <a:defRPr/>
            </a:pPr>
            <a:endParaRPr lang="en-AU"/>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400">
                <a:latin typeface="Arial" pitchFamily="34" charset="0"/>
              </a:defRPr>
            </a:lvl1pPr>
          </a:lstStyle>
          <a:p>
            <a:pPr>
              <a:defRPr/>
            </a:pPr>
            <a:fld id="{1D7EEDF6-6CCA-4E9C-82E4-161AE7C0B966}"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fontAlgn="base">
        <a:spcBef>
          <a:spcPct val="20000"/>
        </a:spcBef>
        <a:spcAft>
          <a:spcPct val="0"/>
        </a:spcAft>
        <a:buChar char="»"/>
        <a:defRPr sz="2000">
          <a:solidFill>
            <a:schemeClr val="tx1"/>
          </a:solidFill>
          <a:latin typeface="+mn-lt"/>
        </a:defRPr>
      </a:lvl6pPr>
      <a:lvl7pPr marL="2971800" indent="-230188" algn="l" rtl="0" fontAlgn="base">
        <a:spcBef>
          <a:spcPct val="20000"/>
        </a:spcBef>
        <a:spcAft>
          <a:spcPct val="0"/>
        </a:spcAft>
        <a:buChar char="»"/>
        <a:defRPr sz="2000">
          <a:solidFill>
            <a:schemeClr val="tx1"/>
          </a:solidFill>
          <a:latin typeface="+mn-lt"/>
        </a:defRPr>
      </a:lvl7pPr>
      <a:lvl8pPr marL="3429000" indent="-230188" algn="l" rtl="0" fontAlgn="base">
        <a:spcBef>
          <a:spcPct val="20000"/>
        </a:spcBef>
        <a:spcAft>
          <a:spcPct val="0"/>
        </a:spcAft>
        <a:buChar char="»"/>
        <a:defRPr sz="2000">
          <a:solidFill>
            <a:schemeClr val="tx1"/>
          </a:solidFill>
          <a:latin typeface="+mn-lt"/>
        </a:defRPr>
      </a:lvl8pPr>
      <a:lvl9pPr marL="3886200" indent="-2301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jcommops.org/dbcp" TargetMode="External"/><Relationship Id="rId11" Type="http://schemas.openxmlformats.org/officeDocument/2006/relationships/image" Target="../media/image6.png"/><Relationship Id="rId5" Type="http://schemas.openxmlformats.org/officeDocument/2006/relationships/hyperlink" Target="mailto:support@jcommops.org" TargetMode="External"/><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hyperlink" Target="http://www.jcommops.org/dbcp/buoydeploymen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2.png"/><Relationship Id="rId18" Type="http://schemas.openxmlformats.org/officeDocument/2006/relationships/image" Target="../media/image16.jpeg"/><Relationship Id="rId3" Type="http://schemas.openxmlformats.org/officeDocument/2006/relationships/image" Target="../media/image8.jpeg"/><Relationship Id="rId7" Type="http://schemas.openxmlformats.org/officeDocument/2006/relationships/hyperlink" Target="http://www.ioc-unesco.org/" TargetMode="External"/><Relationship Id="rId12" Type="http://schemas.openxmlformats.org/officeDocument/2006/relationships/hyperlink" Target="http://www.jcommops.org/dbcp/dbcp_ag.html" TargetMode="External"/><Relationship Id="rId17" Type="http://schemas.openxmlformats.org/officeDocument/2006/relationships/image" Target="../media/image15.jpeg"/><Relationship Id="rId2" Type="http://schemas.openxmlformats.org/officeDocument/2006/relationships/notesSlide" Target="../notesSlides/notesSlide2.xml"/><Relationship Id="rId16" Type="http://schemas.openxmlformats.org/officeDocument/2006/relationships/hyperlink" Target="http://www.jcommops.org/dbcp/manufacturers.html" TargetMode="External"/><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hyperlink" Target="http://www.jcommops.org/" TargetMode="External"/><Relationship Id="rId5" Type="http://schemas.openxmlformats.org/officeDocument/2006/relationships/hyperlink" Target="http://www.jcommops.org/dbcp" TargetMode="External"/><Relationship Id="rId15" Type="http://schemas.openxmlformats.org/officeDocument/2006/relationships/image" Target="../media/image14.jpeg"/><Relationship Id="rId10" Type="http://schemas.openxmlformats.org/officeDocument/2006/relationships/image" Target="../media/image11.png"/><Relationship Id="rId19" Type="http://schemas.openxmlformats.org/officeDocument/2006/relationships/image" Target="../media/image17.jpeg"/><Relationship Id="rId4" Type="http://schemas.openxmlformats.org/officeDocument/2006/relationships/hyperlink" Target="mailto:support@jcommops.org" TargetMode="External"/><Relationship Id="rId9" Type="http://schemas.openxmlformats.org/officeDocument/2006/relationships/hyperlink" Target="http://www.wmo.int/" TargetMode="External"/><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WORK\DBCP\documents\INFO-DOCUMENTS\Brochure DBCP\imagesDBCPBrochure\NZMO_DSC00327_2_2.jpg"/>
          <p:cNvPicPr>
            <a:picLocks noChangeAspect="1" noChangeArrowheads="1"/>
          </p:cNvPicPr>
          <p:nvPr/>
        </p:nvPicPr>
        <p:blipFill>
          <a:blip r:embed="rId3" cstate="print">
            <a:duotone>
              <a:prstClr val="black"/>
              <a:srgbClr val="003366">
                <a:tint val="45000"/>
                <a:satMod val="400000"/>
              </a:srgbClr>
            </a:duotone>
          </a:blip>
          <a:srcRect l="928" t="16667" r="67340" b="724"/>
          <a:stretch>
            <a:fillRect/>
          </a:stretch>
        </p:blipFill>
        <p:spPr bwMode="auto">
          <a:xfrm flipV="1">
            <a:off x="-19050" y="3181350"/>
            <a:ext cx="3486150" cy="6805044"/>
          </a:xfrm>
          <a:prstGeom prst="rect">
            <a:avLst/>
          </a:prstGeom>
          <a:noFill/>
          <a:ln>
            <a:noFill/>
          </a:ln>
        </p:spPr>
      </p:pic>
      <p:pic>
        <p:nvPicPr>
          <p:cNvPr id="2050" name="Picture 2" descr="C:\WORK\DBCP\documents\INFO-DOCUMENTS\Brochure DBCP\imagesDBCPBrochure\NZMO_DSC00327_2_2.jpg"/>
          <p:cNvPicPr>
            <a:picLocks noChangeAspect="1" noChangeArrowheads="1"/>
          </p:cNvPicPr>
          <p:nvPr/>
        </p:nvPicPr>
        <p:blipFill>
          <a:blip r:embed="rId3" cstate="print">
            <a:duotone>
              <a:prstClr val="black"/>
              <a:srgbClr val="003366">
                <a:tint val="45000"/>
                <a:satMod val="400000"/>
              </a:srgbClr>
            </a:duotone>
          </a:blip>
          <a:srcRect l="47945" t="37884" r="144" b="30385"/>
          <a:stretch>
            <a:fillRect/>
          </a:stretch>
        </p:blipFill>
        <p:spPr bwMode="auto">
          <a:xfrm flipH="1">
            <a:off x="-22514" y="1"/>
            <a:ext cx="6880514" cy="3105150"/>
          </a:xfrm>
          <a:prstGeom prst="rect">
            <a:avLst/>
          </a:prstGeom>
          <a:noFill/>
          <a:ln>
            <a:noFill/>
          </a:ln>
        </p:spPr>
      </p:pic>
      <p:sp>
        <p:nvSpPr>
          <p:cNvPr id="2052" name="Rectangle 29"/>
          <p:cNvSpPr>
            <a:spLocks noChangeArrowheads="1"/>
          </p:cNvSpPr>
          <p:nvPr/>
        </p:nvSpPr>
        <p:spPr bwMode="auto">
          <a:xfrm>
            <a:off x="3425825" y="2762250"/>
            <a:ext cx="3432175" cy="7143750"/>
          </a:xfrm>
          <a:prstGeom prst="rect">
            <a:avLst/>
          </a:prstGeom>
          <a:solidFill>
            <a:srgbClr val="E9F3F7"/>
          </a:solidFill>
          <a:ln w="38100">
            <a:noFill/>
            <a:miter lim="800000"/>
            <a:headEnd/>
            <a:tailEnd/>
          </a:ln>
        </p:spPr>
        <p:txBody>
          <a:bodyPr wrap="none" lIns="91430" tIns="45714" rIns="91430" bIns="45714" anchor="ctr"/>
          <a:lstStyle/>
          <a:p>
            <a:pPr algn="ctr"/>
            <a:endParaRPr lang="en-US"/>
          </a:p>
        </p:txBody>
      </p:sp>
      <p:sp>
        <p:nvSpPr>
          <p:cNvPr id="2053" name="Text Box 22"/>
          <p:cNvSpPr txBox="1">
            <a:spLocks noChangeArrowheads="1"/>
          </p:cNvSpPr>
          <p:nvPr/>
        </p:nvSpPr>
        <p:spPr bwMode="auto">
          <a:xfrm rot="10800000">
            <a:off x="161925" y="3438525"/>
            <a:ext cx="6480175" cy="1620838"/>
          </a:xfrm>
          <a:prstGeom prst="rect">
            <a:avLst/>
          </a:prstGeom>
          <a:solidFill>
            <a:srgbClr val="006699">
              <a:alpha val="74901"/>
            </a:srgbClr>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2054" name="Text Box 22"/>
          <p:cNvSpPr txBox="1">
            <a:spLocks noChangeArrowheads="1"/>
          </p:cNvSpPr>
          <p:nvPr/>
        </p:nvSpPr>
        <p:spPr bwMode="auto">
          <a:xfrm rot="10800000">
            <a:off x="161925" y="7478713"/>
            <a:ext cx="6480175" cy="1619250"/>
          </a:xfrm>
          <a:prstGeom prst="rect">
            <a:avLst/>
          </a:prstGeom>
          <a:solidFill>
            <a:srgbClr val="006699">
              <a:alpha val="74901"/>
            </a:srgbClr>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2055" name="Text Box 22"/>
          <p:cNvSpPr txBox="1">
            <a:spLocks noChangeArrowheads="1"/>
          </p:cNvSpPr>
          <p:nvPr/>
        </p:nvSpPr>
        <p:spPr bwMode="auto">
          <a:xfrm rot="10800000">
            <a:off x="161925" y="5468938"/>
            <a:ext cx="6480175" cy="1619250"/>
          </a:xfrm>
          <a:prstGeom prst="rect">
            <a:avLst/>
          </a:prstGeom>
          <a:solidFill>
            <a:srgbClr val="006699">
              <a:alpha val="74901"/>
            </a:srgbClr>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38" name="Rectangle 21"/>
          <p:cNvSpPr>
            <a:spLocks noChangeArrowheads="1"/>
          </p:cNvSpPr>
          <p:nvPr/>
        </p:nvSpPr>
        <p:spPr bwMode="auto">
          <a:xfrm>
            <a:off x="173038" y="3733800"/>
            <a:ext cx="3122612" cy="1111250"/>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tabLst>
                <a:tab pos="1528763" algn="l"/>
              </a:tabLst>
              <a:defRPr/>
            </a:pPr>
            <a:r>
              <a:rPr lang="en-AU" sz="1100" dirty="0">
                <a:solidFill>
                  <a:srgbClr val="FFFFCC"/>
                </a:solidFill>
                <a:latin typeface="Arial" charset="0"/>
                <a:ea typeface="MS Mincho" pitchFamily="49" charset="-128"/>
              </a:rPr>
              <a:t>	</a:t>
            </a:r>
            <a:endParaRPr lang="en-AU" altLang="ja-JP" sz="1100" dirty="0">
              <a:solidFill>
                <a:srgbClr val="FFFFCC"/>
              </a:solidFill>
              <a:latin typeface="Arial" charset="0"/>
              <a:ea typeface="MS Mincho" pitchFamily="49" charset="-128"/>
            </a:endParaRPr>
          </a:p>
          <a:p>
            <a:pPr marL="108000" algn="just" defTabSz="1039813">
              <a:lnSpc>
                <a:spcPct val="140000"/>
              </a:lnSpc>
              <a:spcBef>
                <a:spcPts val="0"/>
              </a:spcBef>
              <a:spcAft>
                <a:spcPts val="300"/>
              </a:spcAft>
              <a:tabLst>
                <a:tab pos="1528763" algn="l"/>
              </a:tabLst>
              <a:defRPr/>
            </a:pPr>
            <a:r>
              <a:rPr lang="en-US" sz="1050" dirty="0">
                <a:solidFill>
                  <a:srgbClr val="FFFFCC"/>
                </a:solidFill>
                <a:latin typeface="Franklin Gothic Medium" pitchFamily="34" charset="0"/>
              </a:rPr>
              <a:t>»</a:t>
            </a:r>
            <a:r>
              <a:rPr lang="en-US" sz="800" dirty="0">
                <a:solidFill>
                  <a:srgbClr val="FFFFCC"/>
                </a:solidFill>
                <a:latin typeface="Franklin Gothic Medium" pitchFamily="34" charset="0"/>
              </a:rPr>
              <a:t>  </a:t>
            </a:r>
            <a:r>
              <a:rPr lang="en-AU" altLang="ja-JP" sz="800" dirty="0">
                <a:solidFill>
                  <a:srgbClr val="FFFFCC"/>
                </a:solidFill>
                <a:latin typeface="Arial" charset="0"/>
                <a:ea typeface="MS Mincho" pitchFamily="49" charset="-128"/>
              </a:rPr>
              <a:t>Data buoys measure </a:t>
            </a:r>
            <a:r>
              <a:rPr lang="en-AU" sz="800" dirty="0">
                <a:solidFill>
                  <a:srgbClr val="FFFFCC"/>
                </a:solidFill>
                <a:latin typeface="+mj-lt"/>
              </a:rPr>
              <a:t>air pressure, temperature (sea-surface &amp; air), ocean current velocity and wind velocity </a:t>
            </a:r>
            <a:r>
              <a:rPr lang="en-AU" altLang="ja-JP" sz="800" dirty="0">
                <a:solidFill>
                  <a:srgbClr val="FFFFCC"/>
                </a:solidFill>
                <a:latin typeface="+mj-lt"/>
                <a:ea typeface="MS Mincho" pitchFamily="49" charset="-128"/>
              </a:rPr>
              <a:t>across all oceans. These o</a:t>
            </a:r>
            <a:r>
              <a:rPr lang="en-AU" altLang="ja-JP" sz="800" dirty="0">
                <a:solidFill>
                  <a:srgbClr val="FFFFCC"/>
                </a:solidFill>
                <a:latin typeface="Arial" charset="0"/>
                <a:ea typeface="MS Mincho" pitchFamily="49" charset="-128"/>
              </a:rPr>
              <a:t>bservations are relayed by satellite and used immediately to improve forecasts and increase marine safety.</a:t>
            </a:r>
          </a:p>
        </p:txBody>
      </p:sp>
      <p:pic>
        <p:nvPicPr>
          <p:cNvPr id="2" name="Picture 3"/>
          <p:cNvPicPr>
            <a:picLocks noChangeAspect="1" noChangeArrowheads="1"/>
          </p:cNvPicPr>
          <p:nvPr/>
        </p:nvPicPr>
        <p:blipFill>
          <a:blip r:embed="rId4" cstate="print"/>
          <a:srcRect l="20553" t="40057" r="15179" b="47625"/>
          <a:stretch>
            <a:fillRect/>
          </a:stretch>
        </p:blipFill>
        <p:spPr bwMode="auto">
          <a:xfrm>
            <a:off x="3419475" y="4294188"/>
            <a:ext cx="3127375" cy="1003300"/>
          </a:xfrm>
          <a:prstGeom prst="rect">
            <a:avLst/>
          </a:prstGeom>
          <a:ln>
            <a:noFill/>
          </a:ln>
          <a:effectLst>
            <a:outerShdw blurRad="292100" dist="139700" dir="2700000" algn="tl" rotWithShape="0">
              <a:srgbClr val="333333">
                <a:alpha val="65000"/>
              </a:srgbClr>
            </a:outerShdw>
          </a:effectLst>
        </p:spPr>
      </p:pic>
      <p:sp>
        <p:nvSpPr>
          <p:cNvPr id="46" name="Rectangle 21"/>
          <p:cNvSpPr>
            <a:spLocks noChangeArrowheads="1"/>
          </p:cNvSpPr>
          <p:nvPr/>
        </p:nvSpPr>
        <p:spPr bwMode="auto">
          <a:xfrm>
            <a:off x="174625" y="6065838"/>
            <a:ext cx="3121025" cy="835025"/>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tabLst>
                <a:tab pos="1528763" algn="l"/>
              </a:tabLst>
              <a:defRPr/>
            </a:pPr>
            <a:r>
              <a:rPr lang="en-US" sz="1050" dirty="0">
                <a:solidFill>
                  <a:srgbClr val="FFFFCC"/>
                </a:solidFill>
                <a:latin typeface="Franklin Gothic Medium" pitchFamily="34" charset="0"/>
              </a:rPr>
              <a:t>» </a:t>
            </a:r>
            <a:r>
              <a:rPr lang="en-US" sz="800" dirty="0">
                <a:solidFill>
                  <a:srgbClr val="FFFFCC"/>
                </a:solidFill>
                <a:latin typeface="Franklin Gothic Medium" pitchFamily="34" charset="0"/>
              </a:rPr>
              <a:t> </a:t>
            </a:r>
            <a:r>
              <a:rPr lang="en-AU" sz="800" dirty="0">
                <a:solidFill>
                  <a:srgbClr val="FFFFCC"/>
                </a:solidFill>
                <a:latin typeface="Arial" charset="0"/>
                <a:ea typeface="MS Mincho" pitchFamily="49" charset="-128"/>
              </a:rPr>
              <a:t>M</a:t>
            </a:r>
            <a:r>
              <a:rPr lang="en-AU" altLang="ja-JP" sz="800" dirty="0">
                <a:solidFill>
                  <a:srgbClr val="FFFFCC"/>
                </a:solidFill>
                <a:latin typeface="Arial" charset="0"/>
                <a:ea typeface="MS Mincho" pitchFamily="49" charset="-128"/>
              </a:rPr>
              <a:t>ost drifting buoys are deployed by commercial ships and research vessels. Without such cooperation the global buoy network of </a:t>
            </a:r>
            <a:r>
              <a:rPr lang="en-AU" sz="800" dirty="0">
                <a:solidFill>
                  <a:srgbClr val="FFFFCC"/>
                </a:solidFill>
                <a:latin typeface="Arial" charset="0"/>
              </a:rPr>
              <a:t>over 1250 </a:t>
            </a:r>
            <a:r>
              <a:rPr lang="en-AU" sz="800" b="1" dirty="0">
                <a:solidFill>
                  <a:srgbClr val="FFFFCC"/>
                </a:solidFill>
                <a:latin typeface="Arial" charset="0"/>
              </a:rPr>
              <a:t>drifting buoys </a:t>
            </a:r>
            <a:r>
              <a:rPr lang="en-AU" sz="800" dirty="0">
                <a:solidFill>
                  <a:srgbClr val="FFFFCC"/>
                </a:solidFill>
                <a:latin typeface="Arial" charset="0"/>
              </a:rPr>
              <a:t>and 400 </a:t>
            </a:r>
            <a:r>
              <a:rPr lang="en-AU" sz="800" b="1" dirty="0">
                <a:solidFill>
                  <a:srgbClr val="FFFFCC"/>
                </a:solidFill>
                <a:latin typeface="Arial" charset="0"/>
              </a:rPr>
              <a:t>moored buoys</a:t>
            </a:r>
            <a:r>
              <a:rPr lang="en-AU" sz="800" dirty="0">
                <a:solidFill>
                  <a:srgbClr val="FFFFCC"/>
                </a:solidFill>
                <a:latin typeface="Arial" charset="0"/>
              </a:rPr>
              <a:t> </a:t>
            </a:r>
            <a:r>
              <a:rPr lang="en-AU" sz="800" dirty="0">
                <a:solidFill>
                  <a:srgbClr val="FFFFCC"/>
                </a:solidFill>
                <a:latin typeface="Arial" charset="0"/>
                <a:ea typeface="MS Mincho" pitchFamily="49" charset="-128"/>
              </a:rPr>
              <a:t>c</a:t>
            </a:r>
            <a:r>
              <a:rPr lang="en-AU" altLang="ja-JP" sz="800" dirty="0">
                <a:solidFill>
                  <a:srgbClr val="FFFFCC"/>
                </a:solidFill>
                <a:latin typeface="Arial" charset="0"/>
                <a:ea typeface="MS Mincho" pitchFamily="49" charset="-128"/>
              </a:rPr>
              <a:t>ould not exist today and would be hard to sustain in future. </a:t>
            </a:r>
            <a:endParaRPr lang="en-AU" altLang="ja-JP" sz="800" dirty="0">
              <a:solidFill>
                <a:srgbClr val="006699"/>
              </a:solidFill>
              <a:latin typeface="Arial" charset="0"/>
              <a:ea typeface="MS Mincho" pitchFamily="49" charset="-128"/>
            </a:endParaRPr>
          </a:p>
        </p:txBody>
      </p:sp>
      <p:sp>
        <p:nvSpPr>
          <p:cNvPr id="47" name="Rectangle 21"/>
          <p:cNvSpPr>
            <a:spLocks noChangeArrowheads="1"/>
          </p:cNvSpPr>
          <p:nvPr/>
        </p:nvSpPr>
        <p:spPr bwMode="auto">
          <a:xfrm>
            <a:off x="174625" y="8066088"/>
            <a:ext cx="3121025" cy="835025"/>
          </a:xfrm>
          <a:prstGeom prst="rect">
            <a:avLst/>
          </a:prstGeom>
          <a:noFill/>
          <a:ln w="9525">
            <a:noFill/>
            <a:miter lim="800000"/>
            <a:headEnd/>
            <a:tailEnd/>
          </a:ln>
        </p:spPr>
        <p:txBody>
          <a:bodyPr>
            <a:spAutoFit/>
          </a:bodyPr>
          <a:lstStyle/>
          <a:p>
            <a:pPr marL="108000" algn="just" defTabSz="1039813">
              <a:lnSpc>
                <a:spcPct val="140000"/>
              </a:lnSpc>
              <a:spcBef>
                <a:spcPts val="0"/>
              </a:spcBef>
              <a:spcAft>
                <a:spcPts val="300"/>
              </a:spcAft>
              <a:defRPr/>
            </a:pPr>
            <a:r>
              <a:rPr lang="en-US" sz="1050" dirty="0">
                <a:solidFill>
                  <a:srgbClr val="FFFFCC"/>
                </a:solidFill>
                <a:latin typeface="Franklin Gothic Medium" pitchFamily="34" charset="0"/>
              </a:rPr>
              <a:t>» </a:t>
            </a:r>
            <a:r>
              <a:rPr lang="en-AU" altLang="ja-JP" sz="800" dirty="0">
                <a:solidFill>
                  <a:srgbClr val="FFFFCC"/>
                </a:solidFill>
                <a:latin typeface="Arial" charset="0"/>
                <a:ea typeface="MS Mincho" pitchFamily="49" charset="-128"/>
              </a:rPr>
              <a:t>The DBCP is looking for ships to b</a:t>
            </a:r>
            <a:r>
              <a:rPr lang="en-AU" sz="800" dirty="0">
                <a:solidFill>
                  <a:srgbClr val="FFFFCC"/>
                </a:solidFill>
                <a:latin typeface="Arial" charset="0"/>
                <a:ea typeface="MS Mincho" pitchFamily="49" charset="-128"/>
              </a:rPr>
              <a:t>e part of this global effort. We have an ongoing need to deploy buoys in order to maintain the network.</a:t>
            </a:r>
            <a:r>
              <a:rPr lang="en-AU" altLang="ja-JP" sz="800" dirty="0">
                <a:solidFill>
                  <a:srgbClr val="FFFFCC"/>
                </a:solidFill>
                <a:latin typeface="Arial" charset="0"/>
                <a:ea typeface="MS Mincho" pitchFamily="49" charset="-128"/>
              </a:rPr>
              <a:t> Buoys are pre-packaged for easy deployment, from the lowest deck or ramp, whilst underway. </a:t>
            </a:r>
            <a:endParaRPr lang="en-AU" altLang="ja-JP" sz="800" dirty="0">
              <a:solidFill>
                <a:srgbClr val="FFFF99"/>
              </a:solidFill>
              <a:latin typeface="Arial" charset="0"/>
              <a:ea typeface="MS Mincho" pitchFamily="49" charset="-128"/>
            </a:endParaRPr>
          </a:p>
        </p:txBody>
      </p:sp>
      <p:sp>
        <p:nvSpPr>
          <p:cNvPr id="2060" name="Rectangle 54"/>
          <p:cNvSpPr>
            <a:spLocks noChangeArrowheads="1"/>
          </p:cNvSpPr>
          <p:nvPr/>
        </p:nvSpPr>
        <p:spPr bwMode="auto">
          <a:xfrm>
            <a:off x="3513138" y="9431338"/>
            <a:ext cx="3154362" cy="474662"/>
          </a:xfrm>
          <a:prstGeom prst="rect">
            <a:avLst/>
          </a:prstGeom>
          <a:noFill/>
          <a:ln w="9525">
            <a:noFill/>
            <a:miter lim="800000"/>
            <a:headEnd/>
            <a:tailEnd/>
          </a:ln>
        </p:spPr>
        <p:txBody>
          <a:bodyPr>
            <a:spAutoFit/>
          </a:bodyPr>
          <a:lstStyle/>
          <a:p>
            <a:pPr algn="ctr"/>
            <a:r>
              <a:rPr lang="en-AU" sz="1200">
                <a:solidFill>
                  <a:srgbClr val="996600"/>
                </a:solidFill>
                <a:latin typeface="Verdana" pitchFamily="34" charset="0"/>
              </a:rPr>
              <a:t>Contact: </a:t>
            </a:r>
            <a:r>
              <a:rPr lang="en-AU" sz="1200">
                <a:solidFill>
                  <a:srgbClr val="996600"/>
                </a:solidFill>
                <a:latin typeface="Verdana" pitchFamily="34" charset="0"/>
                <a:hlinkClick r:id="rId5"/>
              </a:rPr>
              <a:t>support@jcommops.org</a:t>
            </a:r>
            <a:endParaRPr lang="en-AU" sz="1200">
              <a:solidFill>
                <a:srgbClr val="996600"/>
              </a:solidFill>
              <a:latin typeface="Verdana" pitchFamily="34" charset="0"/>
            </a:endParaRPr>
          </a:p>
          <a:p>
            <a:pPr algn="ctr"/>
            <a:r>
              <a:rPr lang="en-AU" sz="1200" u="sng">
                <a:solidFill>
                  <a:srgbClr val="996600"/>
                </a:solidFill>
                <a:latin typeface="Verdana" pitchFamily="34" charset="0"/>
              </a:rPr>
              <a:t>http://</a:t>
            </a:r>
            <a:r>
              <a:rPr lang="en-AU" sz="1200">
                <a:solidFill>
                  <a:srgbClr val="996600"/>
                </a:solidFill>
                <a:latin typeface="Verdana" pitchFamily="34" charset="0"/>
                <a:hlinkClick r:id="rId6"/>
              </a:rPr>
              <a:t>www.jcommops.org/dbcp</a:t>
            </a:r>
            <a:endParaRPr lang="en-AU" sz="1200">
              <a:solidFill>
                <a:srgbClr val="996600"/>
              </a:solidFill>
            </a:endParaRPr>
          </a:p>
        </p:txBody>
      </p:sp>
      <p:pic>
        <p:nvPicPr>
          <p:cNvPr id="81" name="Image 80" descr="noaa_aoml_drifter_deployed2.jpg"/>
          <p:cNvPicPr>
            <a:picLocks noChangeAspect="1"/>
          </p:cNvPicPr>
          <p:nvPr/>
        </p:nvPicPr>
        <p:blipFill>
          <a:blip r:embed="rId7" cstate="print"/>
          <a:srcRect l="13" t="17251" r="15962" b="17903"/>
          <a:stretch>
            <a:fillRect/>
          </a:stretch>
        </p:blipFill>
        <p:spPr>
          <a:xfrm>
            <a:off x="3419475" y="7542213"/>
            <a:ext cx="3132138" cy="1787525"/>
          </a:xfrm>
          <a:prstGeom prst="rect">
            <a:avLst/>
          </a:prstGeom>
          <a:ln>
            <a:noFill/>
          </a:ln>
          <a:effectLst>
            <a:outerShdw blurRad="292100" dist="139700" dir="2700000" algn="tl" rotWithShape="0">
              <a:srgbClr val="333333">
                <a:alpha val="65000"/>
              </a:srgbClr>
            </a:outerShdw>
          </a:effectLst>
        </p:spPr>
      </p:pic>
      <p:pic>
        <p:nvPicPr>
          <p:cNvPr id="80" name="Picture 2" descr="C:\WORK\DBCP\documents\INFO-DOCUMENTS\Brochure DBCP\imagesDBCPBrochure\sst_latlon_5day_latest.png"/>
          <p:cNvPicPr>
            <a:picLocks noChangeAspect="1" noChangeArrowheads="1"/>
          </p:cNvPicPr>
          <p:nvPr/>
        </p:nvPicPr>
        <p:blipFill>
          <a:blip r:embed="rId8" cstate="print"/>
          <a:srcRect l="36770" t="19780" r="21928" b="55857"/>
          <a:stretch>
            <a:fillRect/>
          </a:stretch>
        </p:blipFill>
        <p:spPr bwMode="auto">
          <a:xfrm>
            <a:off x="3419475" y="3513138"/>
            <a:ext cx="3132138" cy="768350"/>
          </a:xfrm>
          <a:prstGeom prst="rect">
            <a:avLst/>
          </a:prstGeom>
          <a:ln>
            <a:noFill/>
          </a:ln>
          <a:effectLst>
            <a:outerShdw blurRad="292100" dist="139700" dir="2700000" algn="tl" rotWithShape="0">
              <a:srgbClr val="333333">
                <a:alpha val="65000"/>
              </a:srgbClr>
            </a:outerShdw>
          </a:effectLst>
        </p:spPr>
      </p:pic>
      <p:sp>
        <p:nvSpPr>
          <p:cNvPr id="2063" name="Rectangle 62"/>
          <p:cNvSpPr>
            <a:spLocks noChangeArrowheads="1"/>
          </p:cNvSpPr>
          <p:nvPr/>
        </p:nvSpPr>
        <p:spPr bwMode="auto">
          <a:xfrm>
            <a:off x="219075" y="3514725"/>
            <a:ext cx="3203575" cy="419100"/>
          </a:xfrm>
          <a:prstGeom prst="rect">
            <a:avLst/>
          </a:prstGeom>
          <a:solidFill>
            <a:srgbClr val="E9F3F7"/>
          </a:solidFill>
          <a:ln w="9525">
            <a:noFill/>
            <a:miter lim="800000"/>
            <a:headEnd/>
            <a:tailEnd/>
          </a:ln>
        </p:spPr>
        <p:txBody>
          <a:bodyPr wrap="none" anchor="ctr"/>
          <a:lstStyle/>
          <a:p>
            <a:pPr algn="ctr"/>
            <a:endParaRPr lang="en-US"/>
          </a:p>
        </p:txBody>
      </p:sp>
      <p:sp>
        <p:nvSpPr>
          <p:cNvPr id="49" name="Rectangle 131"/>
          <p:cNvSpPr>
            <a:spLocks noChangeArrowheads="1"/>
          </p:cNvSpPr>
          <p:nvPr/>
        </p:nvSpPr>
        <p:spPr bwMode="auto">
          <a:xfrm>
            <a:off x="73025" y="3448050"/>
            <a:ext cx="3470275" cy="549275"/>
          </a:xfrm>
          <a:prstGeom prst="rect">
            <a:avLst/>
          </a:prstGeom>
          <a:noFill/>
          <a:ln w="28575">
            <a:noFill/>
            <a:miter lim="800000"/>
            <a:headEnd/>
            <a:tailEnd/>
          </a:ln>
        </p:spPr>
        <p:txBody>
          <a:bodyPr lIns="91430" tIns="45714" rIns="91430" bIns="45714" anchor="ctr"/>
          <a:lstStyle/>
          <a:p>
            <a:pPr algn="ctr">
              <a:lnSpc>
                <a:spcPct val="110000"/>
              </a:lnSpc>
              <a:tabLst>
                <a:tab pos="84138" algn="l"/>
              </a:tabLst>
              <a:defRPr/>
            </a:pPr>
            <a:r>
              <a:rPr lang="en-US" sz="1000" b="1" spc="100" dirty="0">
                <a:solidFill>
                  <a:srgbClr val="003366"/>
                </a:solidFill>
                <a:latin typeface="Verdana" pitchFamily="34" charset="0"/>
              </a:rPr>
              <a:t>IMPROVING</a:t>
            </a:r>
            <a:r>
              <a:rPr lang="en-AU" sz="1000" b="1" spc="100" dirty="0">
                <a:solidFill>
                  <a:srgbClr val="003366"/>
                </a:solidFill>
                <a:latin typeface="Verdana" pitchFamily="34" charset="0"/>
              </a:rPr>
              <a:t> GLOBAL FORECASTS OF WEATHER &amp; OCEAN CONDITIONS</a:t>
            </a:r>
          </a:p>
        </p:txBody>
      </p:sp>
      <p:sp>
        <p:nvSpPr>
          <p:cNvPr id="2065" name="Rectangle 62"/>
          <p:cNvSpPr>
            <a:spLocks noChangeArrowheads="1"/>
          </p:cNvSpPr>
          <p:nvPr/>
        </p:nvSpPr>
        <p:spPr bwMode="auto">
          <a:xfrm>
            <a:off x="220663" y="5532438"/>
            <a:ext cx="3203575" cy="420687"/>
          </a:xfrm>
          <a:prstGeom prst="rect">
            <a:avLst/>
          </a:prstGeom>
          <a:solidFill>
            <a:srgbClr val="E9F3F7"/>
          </a:solidFill>
          <a:ln w="9525">
            <a:noFill/>
            <a:miter lim="800000"/>
            <a:headEnd/>
            <a:tailEnd/>
          </a:ln>
        </p:spPr>
        <p:txBody>
          <a:bodyPr wrap="none" anchor="ctr"/>
          <a:lstStyle/>
          <a:p>
            <a:pPr algn="ctr"/>
            <a:endParaRPr lang="en-US"/>
          </a:p>
        </p:txBody>
      </p:sp>
      <p:sp>
        <p:nvSpPr>
          <p:cNvPr id="36" name="Rectangle 131"/>
          <p:cNvSpPr>
            <a:spLocks noChangeArrowheads="1"/>
          </p:cNvSpPr>
          <p:nvPr/>
        </p:nvSpPr>
        <p:spPr bwMode="auto">
          <a:xfrm>
            <a:off x="307975" y="5534025"/>
            <a:ext cx="2990850" cy="417513"/>
          </a:xfrm>
          <a:prstGeom prst="rect">
            <a:avLst/>
          </a:prstGeom>
          <a:noFill/>
          <a:ln w="28575">
            <a:noFill/>
            <a:miter lim="800000"/>
            <a:headEnd/>
            <a:tailEnd/>
          </a:ln>
        </p:spPr>
        <p:txBody>
          <a:bodyPr lIns="91430" tIns="45714" rIns="91430" bIns="45714" anchor="ctr"/>
          <a:lstStyle/>
          <a:p>
            <a:pPr algn="ctr">
              <a:lnSpc>
                <a:spcPct val="110000"/>
              </a:lnSpc>
              <a:tabLst>
                <a:tab pos="84138" algn="l"/>
              </a:tabLst>
              <a:defRPr/>
            </a:pPr>
            <a:r>
              <a:rPr lang="en-AU" sz="1000" b="1" kern="0" spc="600" dirty="0">
                <a:solidFill>
                  <a:srgbClr val="003366"/>
                </a:solidFill>
                <a:latin typeface="Verdana" pitchFamily="34" charset="0"/>
              </a:rPr>
              <a:t> SHIPS AHOY!</a:t>
            </a:r>
          </a:p>
        </p:txBody>
      </p:sp>
      <p:sp>
        <p:nvSpPr>
          <p:cNvPr id="2067" name="Rectangle 62"/>
          <p:cNvSpPr>
            <a:spLocks noChangeArrowheads="1"/>
          </p:cNvSpPr>
          <p:nvPr/>
        </p:nvSpPr>
        <p:spPr bwMode="auto">
          <a:xfrm>
            <a:off x="219075" y="7542213"/>
            <a:ext cx="3205163" cy="422275"/>
          </a:xfrm>
          <a:prstGeom prst="rect">
            <a:avLst/>
          </a:prstGeom>
          <a:solidFill>
            <a:srgbClr val="E9F3F7"/>
          </a:solidFill>
          <a:ln w="9525">
            <a:noFill/>
            <a:miter lim="800000"/>
            <a:headEnd/>
            <a:tailEnd/>
          </a:ln>
        </p:spPr>
        <p:txBody>
          <a:bodyPr wrap="none" anchor="ctr"/>
          <a:lstStyle/>
          <a:p>
            <a:pPr algn="ctr"/>
            <a:endParaRPr lang="en-US"/>
          </a:p>
        </p:txBody>
      </p:sp>
      <p:sp>
        <p:nvSpPr>
          <p:cNvPr id="51" name="Rectangle 131"/>
          <p:cNvSpPr>
            <a:spLocks noChangeArrowheads="1"/>
          </p:cNvSpPr>
          <p:nvPr/>
        </p:nvSpPr>
        <p:spPr bwMode="auto">
          <a:xfrm>
            <a:off x="185738" y="7539038"/>
            <a:ext cx="3263900" cy="417512"/>
          </a:xfrm>
          <a:prstGeom prst="rect">
            <a:avLst/>
          </a:prstGeom>
          <a:noFill/>
          <a:ln w="28575">
            <a:noFill/>
            <a:miter lim="800000"/>
            <a:headEnd/>
            <a:tailEnd/>
          </a:ln>
        </p:spPr>
        <p:txBody>
          <a:bodyPr lIns="91430" tIns="45714" rIns="91430" bIns="45714" anchor="ctr"/>
          <a:lstStyle/>
          <a:p>
            <a:pPr algn="ctr">
              <a:lnSpc>
                <a:spcPct val="110000"/>
              </a:lnSpc>
              <a:defRPr/>
            </a:pPr>
            <a:r>
              <a:rPr lang="en-AU" sz="1000" b="1" spc="300" dirty="0">
                <a:solidFill>
                  <a:srgbClr val="003366"/>
                </a:solidFill>
                <a:latin typeface="Verdana" pitchFamily="34" charset="0"/>
              </a:rPr>
              <a:t> HOW CAN MARINERS HELP?</a:t>
            </a:r>
          </a:p>
        </p:txBody>
      </p:sp>
      <p:pic>
        <p:nvPicPr>
          <p:cNvPr id="33" name="Image 32" descr="004_cropped.jpg">
            <a:hlinkClick r:id="rId9"/>
          </p:cNvPr>
          <p:cNvPicPr preferRelativeResize="0">
            <a:picLocks noChangeAspect="1"/>
          </p:cNvPicPr>
          <p:nvPr/>
        </p:nvPicPr>
        <p:blipFill>
          <a:blip r:embed="rId10" cstate="print"/>
          <a:srcRect l="21117" t="24998" r="3844" b="10890"/>
          <a:stretch>
            <a:fillRect/>
          </a:stretch>
        </p:blipFill>
        <p:spPr bwMode="auto">
          <a:xfrm>
            <a:off x="3417888" y="7542213"/>
            <a:ext cx="1866900" cy="10112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70" name="Rectangle 30"/>
          <p:cNvSpPr>
            <a:spLocks noChangeArrowheads="1"/>
          </p:cNvSpPr>
          <p:nvPr/>
        </p:nvSpPr>
        <p:spPr bwMode="auto">
          <a:xfrm rot="5400000">
            <a:off x="3348832" y="6382543"/>
            <a:ext cx="6946900" cy="100013"/>
          </a:xfrm>
          <a:prstGeom prst="rect">
            <a:avLst/>
          </a:prstGeom>
          <a:solidFill>
            <a:srgbClr val="996600"/>
          </a:solidFill>
          <a:ln w="9525">
            <a:noFill/>
            <a:miter lim="800000"/>
            <a:headEnd/>
            <a:tailEnd/>
          </a:ln>
        </p:spPr>
        <p:txBody>
          <a:bodyPr wrap="none" anchor="ctr"/>
          <a:lstStyle/>
          <a:p>
            <a:pPr algn="ctr"/>
            <a:endParaRPr lang="en-US"/>
          </a:p>
        </p:txBody>
      </p:sp>
      <p:grpSp>
        <p:nvGrpSpPr>
          <p:cNvPr id="2071" name="Groupe 31"/>
          <p:cNvGrpSpPr>
            <a:grpSpLocks/>
          </p:cNvGrpSpPr>
          <p:nvPr/>
        </p:nvGrpSpPr>
        <p:grpSpPr bwMode="auto">
          <a:xfrm>
            <a:off x="3419475" y="5534025"/>
            <a:ext cx="3132138" cy="1787525"/>
            <a:chOff x="3420000" y="5457600"/>
            <a:chExt cx="3132000" cy="1788457"/>
          </a:xfrm>
        </p:grpSpPr>
        <p:pic>
          <p:nvPicPr>
            <p:cNvPr id="1030" name="Picture 6" descr="C:\WORK\DBCP\documents\INFO-DOCUMENTS\Brochure DBCP\imagesDBCPBrochure\DBCP_brochure.png"/>
            <p:cNvPicPr>
              <a:picLocks noChangeAspect="1" noChangeArrowheads="1"/>
            </p:cNvPicPr>
            <p:nvPr/>
          </p:nvPicPr>
          <p:blipFill>
            <a:blip r:embed="rId11" cstate="print"/>
            <a:srcRect l="158" t="902" r="478"/>
            <a:stretch>
              <a:fillRect/>
            </a:stretch>
          </p:blipFill>
          <p:spPr bwMode="auto">
            <a:xfrm>
              <a:off x="3420000" y="5457600"/>
              <a:ext cx="3132000" cy="1788457"/>
            </a:xfrm>
            <a:prstGeom prst="rect">
              <a:avLst/>
            </a:prstGeom>
            <a:ln>
              <a:noFill/>
            </a:ln>
            <a:effectLst>
              <a:outerShdw blurRad="292100" dist="139700" dir="2700000" algn="tl" rotWithShape="0">
                <a:srgbClr val="333333">
                  <a:alpha val="65000"/>
                </a:srgbClr>
              </a:outerShdw>
            </a:effectLst>
          </p:spPr>
        </p:pic>
        <p:sp>
          <p:nvSpPr>
            <p:cNvPr id="2081" name="ZoneTexte 29"/>
            <p:cNvSpPr txBox="1">
              <a:spLocks noChangeArrowheads="1"/>
            </p:cNvSpPr>
            <p:nvPr/>
          </p:nvSpPr>
          <p:spPr bwMode="auto">
            <a:xfrm rot="-5400000">
              <a:off x="5923455" y="6370235"/>
              <a:ext cx="76944" cy="1179655"/>
            </a:xfrm>
            <a:prstGeom prst="rect">
              <a:avLst/>
            </a:prstGeom>
            <a:solidFill>
              <a:srgbClr val="99CC00"/>
            </a:solidFill>
            <a:ln w="76200">
              <a:noFill/>
              <a:miter lim="800000"/>
              <a:headEnd/>
              <a:tailEnd/>
            </a:ln>
          </p:spPr>
          <p:txBody>
            <a:bodyPr vert="eaVert" lIns="0" tIns="0" rIns="0" bIns="7200" anchor="ctr">
              <a:spAutoFit/>
            </a:bodyPr>
            <a:lstStyle/>
            <a:p>
              <a:r>
                <a:rPr lang="en-AU" sz="500" b="1">
                  <a:solidFill>
                    <a:srgbClr val="006600"/>
                  </a:solidFill>
                  <a:latin typeface="Verdana" pitchFamily="34" charset="0"/>
                  <a:ea typeface="MS Mincho" pitchFamily="49" charset="-128"/>
                  <a:cs typeface="Arial" pitchFamily="34" charset="0"/>
                </a:rPr>
                <a:t>DBCP Buoy Network Status 2008</a:t>
              </a:r>
            </a:p>
          </p:txBody>
        </p:sp>
      </p:grpSp>
      <p:sp>
        <p:nvSpPr>
          <p:cNvPr id="2072" name="Rectangle 30"/>
          <p:cNvSpPr>
            <a:spLocks noChangeArrowheads="1"/>
          </p:cNvSpPr>
          <p:nvPr/>
        </p:nvSpPr>
        <p:spPr bwMode="auto">
          <a:xfrm>
            <a:off x="-17463" y="2536825"/>
            <a:ext cx="6875463" cy="650875"/>
          </a:xfrm>
          <a:prstGeom prst="rect">
            <a:avLst/>
          </a:prstGeom>
          <a:solidFill>
            <a:srgbClr val="99CC00"/>
          </a:solidFill>
          <a:ln w="9525">
            <a:noFill/>
            <a:miter lim="800000"/>
            <a:headEnd/>
            <a:tailEnd/>
          </a:ln>
        </p:spPr>
        <p:txBody>
          <a:bodyPr wrap="none" anchor="ctr"/>
          <a:lstStyle/>
          <a:p>
            <a:pPr algn="ctr"/>
            <a:endParaRPr lang="en-US"/>
          </a:p>
        </p:txBody>
      </p:sp>
      <p:sp>
        <p:nvSpPr>
          <p:cNvPr id="23" name="Rectangle 30"/>
          <p:cNvSpPr>
            <a:spLocks noChangeArrowheads="1"/>
          </p:cNvSpPr>
          <p:nvPr/>
        </p:nvSpPr>
        <p:spPr bwMode="auto">
          <a:xfrm>
            <a:off x="-13043" y="-9525"/>
            <a:ext cx="6876000" cy="118157"/>
          </a:xfrm>
          <a:prstGeom prst="rect">
            <a:avLst/>
          </a:prstGeom>
          <a:gradFill>
            <a:gsLst>
              <a:gs pos="39000">
                <a:srgbClr val="003366"/>
              </a:gs>
              <a:gs pos="100000">
                <a:srgbClr val="FFEBFA">
                  <a:alpha val="0"/>
                </a:srgbClr>
              </a:gs>
            </a:gsLst>
            <a:lin ang="5400000" scaled="0"/>
          </a:gradFill>
          <a:ln w="9525">
            <a:noFill/>
            <a:miter lim="800000"/>
            <a:headEnd/>
            <a:tailEnd/>
          </a:ln>
        </p:spPr>
        <p:txBody>
          <a:bodyPr wrap="none" anchor="ctr"/>
          <a:lstStyle/>
          <a:p>
            <a:pPr algn="ctr">
              <a:defRPr/>
            </a:pPr>
            <a:endParaRPr lang="en-US" dirty="0">
              <a:latin typeface="Arial" charset="0"/>
            </a:endParaRPr>
          </a:p>
        </p:txBody>
      </p:sp>
      <p:pic>
        <p:nvPicPr>
          <p:cNvPr id="3077" name="Picture 13" descr="dbcp_light_text"/>
          <p:cNvPicPr>
            <a:picLocks noChangeAspect="1" noChangeArrowheads="1"/>
          </p:cNvPicPr>
          <p:nvPr/>
        </p:nvPicPr>
        <p:blipFill>
          <a:blip r:embed="rId12" cstate="print"/>
          <a:srcRect/>
          <a:stretch>
            <a:fillRect/>
          </a:stretch>
        </p:blipFill>
        <p:spPr bwMode="auto">
          <a:xfrm>
            <a:off x="469620" y="458827"/>
            <a:ext cx="1427967" cy="1427967"/>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77" name="Rectangle 76"/>
          <p:cNvSpPr/>
          <p:nvPr/>
        </p:nvSpPr>
        <p:spPr>
          <a:xfrm>
            <a:off x="2111693" y="327481"/>
            <a:ext cx="3936681" cy="1708160"/>
          </a:xfrm>
          <a:prstGeom prst="rect">
            <a:avLst/>
          </a:prstGeom>
          <a:noFill/>
          <a:ln>
            <a:noFill/>
          </a:ln>
          <a:effectLst>
            <a:outerShdw blurRad="50800" dist="25400" dir="2700000" algn="tl" rotWithShape="0">
              <a:srgbClr val="003366">
                <a:alpha val="28000"/>
              </a:srgbClr>
            </a:outerShdw>
          </a:effectLst>
        </p:spPr>
        <p:txBody>
          <a:bodyPr>
            <a:spAutoFit/>
            <a:scene3d>
              <a:camera prst="orthographicFront"/>
              <a:lightRig rig="soft" dir="t">
                <a:rot lat="0" lon="0" rev="10800000"/>
              </a:lightRig>
            </a:scene3d>
            <a:sp3d>
              <a:bevelT w="27940" h="12700"/>
              <a:contourClr>
                <a:srgbClr val="DDDDDD"/>
              </a:contourClr>
            </a:sp3d>
          </a:bodyPr>
          <a:lstStyle/>
          <a:p>
            <a:pPr>
              <a:defRPr/>
            </a:pPr>
            <a: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Arial Rounded MT Bold"/>
                <a:cs typeface="Vrinda" pitchFamily="2" charset="0"/>
              </a:rPr>
              <a:t>DATA BUOY </a:t>
            </a:r>
            <a:b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Arial Rounded MT Bold"/>
                <a:cs typeface="Vrinda" pitchFamily="2" charset="0"/>
              </a:rPr>
            </a:br>
            <a:r>
              <a:rPr lang="fr-FR" sz="3500" b="1" kern="0" spc="150" dirty="0">
                <a:ln w="11430"/>
                <a:solidFill>
                  <a:srgbClr val="F8F8F8"/>
                </a:solidFill>
                <a:effectLst>
                  <a:glow rad="101600">
                    <a:srgbClr val="333399">
                      <a:alpha val="40000"/>
                    </a:srgbClr>
                  </a:glow>
                  <a:outerShdw blurRad="25400" algn="tl" rotWithShape="0">
                    <a:srgbClr val="000000">
                      <a:alpha val="43000"/>
                    </a:srgbClr>
                  </a:outerShdw>
                </a:effectLst>
                <a:latin typeface="Arial Rounded MT Bold"/>
                <a:cs typeface="Vrinda" pitchFamily="2" charset="0"/>
              </a:rPr>
              <a:t>COOPERATION PANEL</a:t>
            </a:r>
          </a:p>
        </p:txBody>
      </p:sp>
      <p:sp>
        <p:nvSpPr>
          <p:cNvPr id="71" name="Rectangle 70"/>
          <p:cNvSpPr/>
          <p:nvPr/>
        </p:nvSpPr>
        <p:spPr bwMode="auto">
          <a:xfrm>
            <a:off x="161925" y="2433638"/>
            <a:ext cx="6480175" cy="638175"/>
          </a:xfrm>
          <a:prstGeom prst="rect">
            <a:avLst/>
          </a:prstGeom>
          <a:solidFill>
            <a:srgbClr val="003366"/>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US" dirty="0"/>
          </a:p>
        </p:txBody>
      </p:sp>
      <p:sp>
        <p:nvSpPr>
          <p:cNvPr id="2079" name="Rectangle 58"/>
          <p:cNvSpPr>
            <a:spLocks noChangeArrowheads="1"/>
          </p:cNvSpPr>
          <p:nvPr/>
        </p:nvSpPr>
        <p:spPr bwMode="auto">
          <a:xfrm>
            <a:off x="303213" y="2451100"/>
            <a:ext cx="6269037" cy="482600"/>
          </a:xfrm>
          <a:prstGeom prst="rect">
            <a:avLst/>
          </a:prstGeom>
          <a:noFill/>
          <a:ln w="28575">
            <a:noFill/>
            <a:miter lim="800000"/>
            <a:headEnd/>
            <a:tailEnd/>
          </a:ln>
        </p:spPr>
        <p:txBody>
          <a:bodyPr lIns="91430" tIns="45714" rIns="91430" bIns="45714" anchor="ctr" anchorCtr="1"/>
          <a:lstStyle/>
          <a:p>
            <a:pPr defTabSz="180975">
              <a:lnSpc>
                <a:spcPct val="110000"/>
              </a:lnSpc>
              <a:tabLst>
                <a:tab pos="180975" algn="l"/>
              </a:tabLst>
            </a:pPr>
            <a:r>
              <a:rPr lang="en-US">
                <a:solidFill>
                  <a:schemeClr val="bg1"/>
                </a:solidFill>
                <a:latin typeface="Franklin Gothic Medium" pitchFamily="34" charset="0"/>
              </a:rPr>
              <a:t>»</a:t>
            </a:r>
            <a:r>
              <a:rPr lang="en-US" sz="2000">
                <a:solidFill>
                  <a:schemeClr val="bg1"/>
                </a:solidFill>
                <a:latin typeface="Franklin Gothic Medium" pitchFamily="34" charset="0"/>
              </a:rPr>
              <a:t>  </a:t>
            </a:r>
            <a:r>
              <a:rPr lang="en-AU" sz="1300">
                <a:solidFill>
                  <a:schemeClr val="bg1"/>
                </a:solidFill>
                <a:latin typeface="Franklin Gothic Medium" pitchFamily="34" charset="0"/>
              </a:rPr>
              <a:t>Increasing the quantity, quality and timeliness of atmospheric and oceanographic 	data in o</a:t>
            </a:r>
            <a:r>
              <a:rPr lang="en-AU" sz="1300">
                <a:solidFill>
                  <a:schemeClr val="bg1"/>
                </a:solidFill>
                <a:latin typeface="Franklin Gothic Medium" pitchFamily="34" charset="0"/>
                <a:ea typeface="MS Mincho" pitchFamily="49" charset="-128"/>
                <a:cs typeface="Times New Roman" pitchFamily="18" charset="0"/>
              </a:rPr>
              <a:t>cean areas where few other measurements are taken.</a:t>
            </a:r>
            <a:endParaRPr lang="en-AU" sz="1300" b="1">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48" descr="TAO_IMG_cropped.jpg"/>
          <p:cNvPicPr>
            <a:picLocks noChangeAspect="1"/>
          </p:cNvPicPr>
          <p:nvPr/>
        </p:nvPicPr>
        <p:blipFill>
          <a:blip r:embed="rId3" cstate="print"/>
          <a:srcRect l="3098" r="4002"/>
          <a:stretch>
            <a:fillRect/>
          </a:stretch>
        </p:blipFill>
        <p:spPr bwMode="auto">
          <a:xfrm>
            <a:off x="0" y="58738"/>
            <a:ext cx="6858000" cy="9847262"/>
          </a:xfrm>
          <a:prstGeom prst="rect">
            <a:avLst/>
          </a:prstGeom>
          <a:noFill/>
          <a:ln w="9525">
            <a:noFill/>
            <a:miter lim="800000"/>
            <a:headEnd/>
            <a:tailEnd/>
          </a:ln>
        </p:spPr>
      </p:pic>
      <p:sp>
        <p:nvSpPr>
          <p:cNvPr id="3075" name="Rectangle 29"/>
          <p:cNvSpPr>
            <a:spLocks noChangeArrowheads="1"/>
          </p:cNvSpPr>
          <p:nvPr/>
        </p:nvSpPr>
        <p:spPr bwMode="auto">
          <a:xfrm>
            <a:off x="3071813" y="5522913"/>
            <a:ext cx="3635375" cy="4284662"/>
          </a:xfrm>
          <a:prstGeom prst="rect">
            <a:avLst/>
          </a:prstGeom>
          <a:solidFill>
            <a:srgbClr val="E9F3F7"/>
          </a:solidFill>
          <a:ln w="38100">
            <a:noFill/>
            <a:miter lim="800000"/>
            <a:headEnd/>
            <a:tailEnd/>
          </a:ln>
        </p:spPr>
        <p:txBody>
          <a:bodyPr wrap="none" lIns="91430" tIns="45714" rIns="91430" bIns="45714" anchor="ctr"/>
          <a:lstStyle/>
          <a:p>
            <a:pPr algn="ctr"/>
            <a:endParaRPr lang="en-US"/>
          </a:p>
        </p:txBody>
      </p:sp>
      <p:sp>
        <p:nvSpPr>
          <p:cNvPr id="3076" name="Text Box 22"/>
          <p:cNvSpPr txBox="1">
            <a:spLocks noChangeArrowheads="1"/>
          </p:cNvSpPr>
          <p:nvPr/>
        </p:nvSpPr>
        <p:spPr bwMode="auto">
          <a:xfrm rot="10800000">
            <a:off x="3070225" y="5505450"/>
            <a:ext cx="342900" cy="4302125"/>
          </a:xfrm>
          <a:prstGeom prst="rect">
            <a:avLst/>
          </a:prstGeom>
          <a:solidFill>
            <a:srgbClr val="7FCCE5"/>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1053" name="Rectangle 10"/>
          <p:cNvSpPr>
            <a:spLocks noChangeArrowheads="1"/>
          </p:cNvSpPr>
          <p:nvPr/>
        </p:nvSpPr>
        <p:spPr bwMode="auto">
          <a:xfrm>
            <a:off x="3192463" y="5581650"/>
            <a:ext cx="3600450" cy="4368800"/>
          </a:xfrm>
          <a:prstGeom prst="rect">
            <a:avLst/>
          </a:prstGeom>
          <a:noFill/>
          <a:ln w="9525">
            <a:noFill/>
            <a:miter lim="800000"/>
            <a:headEnd/>
            <a:tailEnd/>
          </a:ln>
        </p:spPr>
        <p:txBody>
          <a:bodyPr lIns="91430" tIns="45714" rIns="91430" bIns="45714" spcCol="72000"/>
          <a:lstStyle/>
          <a:p>
            <a:pPr>
              <a:lnSpc>
                <a:spcPct val="140000"/>
              </a:lnSpc>
              <a:spcBef>
                <a:spcPts val="200"/>
              </a:spcBef>
              <a:tabLst>
                <a:tab pos="266700" algn="l"/>
              </a:tabLst>
              <a:defRPr/>
            </a:pPr>
            <a:r>
              <a:rPr lang="en-US" sz="700" b="1" dirty="0">
                <a:solidFill>
                  <a:srgbClr val="006699"/>
                </a:solidFill>
                <a:latin typeface="Arial" charset="0"/>
              </a:rPr>
              <a:t>»	</a:t>
            </a:r>
            <a:r>
              <a:rPr lang="en-AU" sz="700" b="1" dirty="0">
                <a:solidFill>
                  <a:srgbClr val="006699"/>
                </a:solidFill>
                <a:latin typeface="Arial" charset="0"/>
                <a:ea typeface="MS Mincho" pitchFamily="49" charset="-128"/>
              </a:rPr>
              <a:t>Membership</a:t>
            </a:r>
            <a:endParaRPr lang="en-AU" sz="800" dirty="0">
              <a:latin typeface="Arial" charset="0"/>
            </a:endParaRPr>
          </a:p>
          <a:p>
            <a:pPr>
              <a:lnSpc>
                <a:spcPct val="140000"/>
              </a:lnSpc>
              <a:spcBef>
                <a:spcPts val="200"/>
              </a:spcBef>
              <a:tabLst>
                <a:tab pos="266700" algn="l"/>
              </a:tabLst>
              <a:defRPr/>
            </a:pPr>
            <a:r>
              <a:rPr lang="en-AU" sz="750" dirty="0">
                <a:solidFill>
                  <a:srgbClr val="006699"/>
                </a:solidFill>
                <a:latin typeface="Arial" charset="0"/>
                <a:ea typeface="MS Mincho" pitchFamily="49" charset="-128"/>
              </a:rPr>
              <a:t>	All IOC and WMO member states are invited to participate in the 	DBCP. Panel membership is also open to any other interested parties, 	such as buoy manufacturers, data users, researchers and ship 	operators.</a:t>
            </a:r>
          </a:p>
          <a:p>
            <a:pPr>
              <a:lnSpc>
                <a:spcPct val="140000"/>
              </a:lnSpc>
              <a:spcBef>
                <a:spcPts val="200"/>
              </a:spcBef>
              <a:tabLst>
                <a:tab pos="266700" algn="l"/>
              </a:tabLst>
              <a:defRPr/>
            </a:pPr>
            <a:endParaRPr lang="en-AU" sz="400" dirty="0">
              <a:solidFill>
                <a:srgbClr val="006699"/>
              </a:solidFill>
              <a:latin typeface="Arial" charset="0"/>
              <a:ea typeface="MS Mincho" pitchFamily="49" charset="-128"/>
            </a:endParaRPr>
          </a:p>
          <a:p>
            <a:pPr>
              <a:lnSpc>
                <a:spcPct val="120000"/>
              </a:lnSpc>
              <a:spcBef>
                <a:spcPts val="200"/>
              </a:spcBef>
              <a:tabLst>
                <a:tab pos="266700" algn="l"/>
              </a:tabLst>
              <a:defRPr/>
            </a:pPr>
            <a:r>
              <a:rPr lang="en-US" sz="800" b="1" dirty="0">
                <a:solidFill>
                  <a:srgbClr val="006699"/>
                </a:solidFill>
                <a:latin typeface="Arial" charset="0"/>
              </a:rPr>
              <a:t>»</a:t>
            </a:r>
            <a:r>
              <a:rPr lang="en-AU" sz="750" dirty="0">
                <a:solidFill>
                  <a:srgbClr val="006699"/>
                </a:solidFill>
                <a:latin typeface="Arial" charset="0"/>
              </a:rPr>
              <a:t>    	</a:t>
            </a:r>
            <a:r>
              <a:rPr lang="en-AU" altLang="ja-JP" sz="750" b="1" dirty="0">
                <a:solidFill>
                  <a:srgbClr val="006699"/>
                </a:solidFill>
                <a:latin typeface="Arial" charset="0"/>
                <a:ea typeface="ＭＳ Ｐゴシック" charset="-128"/>
              </a:rPr>
              <a:t>Contact </a:t>
            </a:r>
            <a:br>
              <a:rPr lang="en-AU" altLang="ja-JP" sz="750" b="1" dirty="0">
                <a:solidFill>
                  <a:srgbClr val="006699"/>
                </a:solidFill>
                <a:latin typeface="Arial" charset="0"/>
                <a:ea typeface="ＭＳ Ｐゴシック" charset="-128"/>
              </a:rPr>
            </a:br>
            <a:r>
              <a:rPr lang="en-AU" altLang="ja-JP" sz="750" b="1" dirty="0">
                <a:solidFill>
                  <a:srgbClr val="006699"/>
                </a:solidFill>
                <a:latin typeface="Arial" charset="0"/>
                <a:ea typeface="ＭＳ Ｐゴシック" charset="-128"/>
              </a:rPr>
              <a:t>	</a:t>
            </a:r>
            <a:r>
              <a:rPr lang="en-AU" altLang="ja-JP" sz="750" dirty="0" smtClean="0">
                <a:solidFill>
                  <a:srgbClr val="006699"/>
                </a:solidFill>
                <a:latin typeface="Arial" charset="0"/>
                <a:ea typeface="ＭＳ Ｐゴシック" charset="-128"/>
              </a:rPr>
              <a:t>Ms Champika Gallage</a:t>
            </a:r>
            <a:endParaRPr lang="en-AU" altLang="ja-JP" sz="750" dirty="0">
              <a:solidFill>
                <a:srgbClr val="006699"/>
              </a:solidFill>
              <a:latin typeface="Arial" charset="0"/>
              <a:ea typeface="ＭＳ Ｐゴシック" charset="-128"/>
            </a:endParaRPr>
          </a:p>
          <a:p>
            <a:pPr>
              <a:lnSpc>
                <a:spcPct val="120000"/>
              </a:lnSpc>
              <a:spcBef>
                <a:spcPts val="200"/>
              </a:spcBef>
              <a:tabLst>
                <a:tab pos="266700" algn="l"/>
              </a:tabLst>
              <a:defRPr/>
            </a:pPr>
            <a:r>
              <a:rPr lang="en-AU" altLang="ja-JP" sz="750" b="1" dirty="0">
                <a:solidFill>
                  <a:srgbClr val="006699"/>
                </a:solidFill>
                <a:latin typeface="Arial" charset="0"/>
                <a:ea typeface="ＭＳ Ｐゴシック" charset="-128"/>
              </a:rPr>
              <a:t>	DBCP Technical Coordinator</a:t>
            </a:r>
            <a:r>
              <a:rPr lang="en-AU" altLang="ja-JP" sz="750" dirty="0">
                <a:solidFill>
                  <a:srgbClr val="006699"/>
                </a:solidFill>
                <a:latin typeface="Arial" charset="0"/>
                <a:ea typeface="ＭＳ Ｐゴシック" charset="-128"/>
              </a:rPr>
              <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JCOMMOPS</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8-10 Rue Hermes</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Parc Technologique du Canal</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Ramonville Saint Agne</a:t>
            </a:r>
            <a:r>
              <a:rPr lang="en-AU" altLang="ja-JP" sz="750" dirty="0">
                <a:solidFill>
                  <a:srgbClr val="006699"/>
                </a:solidFill>
                <a:latin typeface="Arial" charset="0"/>
                <a:ea typeface="ＭＳ Ｐゴシック" charset="-128"/>
              </a:rPr>
              <a:t> 31520</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FRANCE</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Tel: +33 </a:t>
            </a:r>
            <a:r>
              <a:rPr lang="en-AU" altLang="ja-JP" sz="750" dirty="0" smtClean="0">
                <a:solidFill>
                  <a:srgbClr val="006699"/>
                </a:solidFill>
                <a:latin typeface="Arial" charset="0"/>
                <a:ea typeface="ＭＳ Ｐゴシック" charset="-128"/>
              </a:rPr>
              <a:t>2 29 00 85 88</a:t>
            </a:r>
            <a:r>
              <a:rPr lang="en-AU" altLang="ja-JP" sz="750" dirty="0">
                <a:solidFill>
                  <a:srgbClr val="006699"/>
                </a:solidFill>
                <a:latin typeface="Arial" charset="0"/>
                <a:ea typeface="ＭＳ Ｐゴシック" charset="-128"/>
              </a:rPr>
              <a:t/>
            </a:r>
            <a:br>
              <a:rPr lang="en-AU" altLang="ja-JP" sz="750" dirty="0">
                <a:solidFill>
                  <a:srgbClr val="006699"/>
                </a:solidFill>
                <a:latin typeface="Arial" charset="0"/>
                <a:ea typeface="ＭＳ Ｐゴシック" charset="-128"/>
              </a:rPr>
            </a:br>
            <a:r>
              <a:rPr lang="en-AU" altLang="ja-JP" sz="750" dirty="0">
                <a:solidFill>
                  <a:srgbClr val="006699"/>
                </a:solidFill>
                <a:latin typeface="Arial" charset="0"/>
                <a:ea typeface="ＭＳ Ｐゴシック" charset="-128"/>
              </a:rPr>
              <a:t>	Email: </a:t>
            </a:r>
            <a:r>
              <a:rPr lang="en-AU" altLang="ja-JP" sz="750" dirty="0">
                <a:solidFill>
                  <a:srgbClr val="006699"/>
                </a:solidFill>
                <a:latin typeface="Arial" charset="0"/>
                <a:ea typeface="ＭＳ Ｐゴシック" charset="-128"/>
                <a:hlinkClick r:id="rId4"/>
              </a:rPr>
              <a:t>support@jcommops.org</a:t>
            </a:r>
            <a:r>
              <a:rPr lang="en-AU" altLang="ja-JP" sz="750" dirty="0">
                <a:solidFill>
                  <a:srgbClr val="006699"/>
                </a:solidFill>
                <a:latin typeface="Arial" charset="0"/>
                <a:ea typeface="ＭＳ Ｐゴシック" charset="-128"/>
              </a:rPr>
              <a:t> </a:t>
            </a:r>
            <a:br>
              <a:rPr lang="en-AU" altLang="ja-JP" sz="750" dirty="0">
                <a:solidFill>
                  <a:srgbClr val="006699"/>
                </a:solidFill>
                <a:latin typeface="Arial" charset="0"/>
                <a:ea typeface="ＭＳ Ｐゴシック" charset="-128"/>
              </a:rPr>
            </a:br>
            <a:endParaRPr lang="en-AU" altLang="ja-JP" sz="750" dirty="0">
              <a:solidFill>
                <a:srgbClr val="006699"/>
              </a:solidFill>
              <a:latin typeface="Arial" charset="0"/>
              <a:ea typeface="ＭＳ Ｐゴシック" charset="-128"/>
            </a:endParaRPr>
          </a:p>
        </p:txBody>
      </p:sp>
      <p:sp>
        <p:nvSpPr>
          <p:cNvPr id="59" name="Rectangle 212"/>
          <p:cNvSpPr>
            <a:spLocks noChangeArrowheads="1"/>
          </p:cNvSpPr>
          <p:nvPr/>
        </p:nvSpPr>
        <p:spPr bwMode="auto">
          <a:xfrm>
            <a:off x="3070225" y="247650"/>
            <a:ext cx="3636963" cy="3063875"/>
          </a:xfrm>
          <a:prstGeom prst="rect">
            <a:avLst/>
          </a:prstGeom>
          <a:solidFill>
            <a:srgbClr val="CCFF99"/>
          </a:solidFill>
          <a:ln w="28575">
            <a:noFill/>
            <a:miter lim="800000"/>
            <a:headEnd/>
            <a:tailEnd/>
          </a:ln>
        </p:spPr>
        <p:txBody>
          <a:bodyPr vert="vert270" lIns="91430" tIns="45714" rIns="91430" bIns="45714" anchor="ctr"/>
          <a:lstStyle/>
          <a:p>
            <a:pPr marL="85725" algn="dist">
              <a:lnSpc>
                <a:spcPct val="90000"/>
              </a:lnSpc>
              <a:defRPr/>
            </a:pP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3079" name="Rectangle 30"/>
          <p:cNvSpPr>
            <a:spLocks noChangeArrowheads="1"/>
          </p:cNvSpPr>
          <p:nvPr/>
        </p:nvSpPr>
        <p:spPr bwMode="auto">
          <a:xfrm rot="5400000">
            <a:off x="4380707" y="7428706"/>
            <a:ext cx="4851400" cy="103187"/>
          </a:xfrm>
          <a:prstGeom prst="rect">
            <a:avLst/>
          </a:prstGeom>
          <a:solidFill>
            <a:srgbClr val="003366"/>
          </a:solidFill>
          <a:ln w="9525">
            <a:noFill/>
            <a:miter lim="800000"/>
            <a:headEnd/>
            <a:tailEnd/>
          </a:ln>
        </p:spPr>
        <p:txBody>
          <a:bodyPr wrap="none" anchor="ctr"/>
          <a:lstStyle/>
          <a:p>
            <a:pPr algn="ctr"/>
            <a:endParaRPr lang="en-US"/>
          </a:p>
        </p:txBody>
      </p:sp>
      <p:sp>
        <p:nvSpPr>
          <p:cNvPr id="1037" name="Text Box 14"/>
          <p:cNvSpPr txBox="1">
            <a:spLocks noChangeArrowheads="1"/>
          </p:cNvSpPr>
          <p:nvPr/>
        </p:nvSpPr>
        <p:spPr bwMode="auto">
          <a:xfrm rot="10800000">
            <a:off x="6729413" y="5056188"/>
            <a:ext cx="165100" cy="4843462"/>
          </a:xfrm>
          <a:prstGeom prst="rect">
            <a:avLst/>
          </a:prstGeom>
          <a:noFill/>
          <a:ln w="76200">
            <a:noFill/>
            <a:miter lim="800000"/>
            <a:headEnd/>
            <a:tailEnd/>
          </a:ln>
        </p:spPr>
        <p:txBody>
          <a:bodyPr vert="eaVert" lIns="91430" tIns="89990" rIns="91430" bIns="45714" anchor="ctr"/>
          <a:lstStyle/>
          <a:p>
            <a:pPr algn="just">
              <a:defRPr/>
            </a:pPr>
            <a:r>
              <a:rPr lang="en-AU" sz="600" i="1" dirty="0">
                <a:solidFill>
                  <a:schemeClr val="bg1">
                    <a:lumMod val="75000"/>
                  </a:schemeClr>
                </a:solidFill>
                <a:latin typeface="Arial Narrow" pitchFamily="34" charset="0"/>
                <a:ea typeface="MS Mincho" pitchFamily="49" charset="-128"/>
                <a:cs typeface="Arial" charset="0"/>
              </a:rPr>
              <a:t>Credits: Produced by JCOMMOPS 2009. Photos by NOAA USA (AOML, NDBC &amp; PMEL), </a:t>
            </a:r>
            <a:r>
              <a:rPr lang="en-AU" sz="600" i="1" dirty="0" err="1">
                <a:solidFill>
                  <a:schemeClr val="bg1">
                    <a:lumMod val="75000"/>
                  </a:schemeClr>
                </a:solidFill>
                <a:latin typeface="Arial Narrow" pitchFamily="34" charset="0"/>
                <a:ea typeface="MS Mincho" pitchFamily="49" charset="-128"/>
                <a:cs typeface="Arial" charset="0"/>
              </a:rPr>
              <a:t>Metservice</a:t>
            </a:r>
            <a:r>
              <a:rPr lang="en-AU" sz="600" i="1" dirty="0">
                <a:solidFill>
                  <a:schemeClr val="bg1">
                    <a:lumMod val="75000"/>
                  </a:schemeClr>
                </a:solidFill>
                <a:latin typeface="Arial Narrow" pitchFamily="34" charset="0"/>
                <a:ea typeface="MS Mincho" pitchFamily="49" charset="-128"/>
                <a:cs typeface="Arial" charset="0"/>
              </a:rPr>
              <a:t> NZ, Bureau of Meteorology (Aust.) , SAMS (Scotland) and JCOMM.</a:t>
            </a:r>
          </a:p>
        </p:txBody>
      </p:sp>
      <p:sp>
        <p:nvSpPr>
          <p:cNvPr id="3081" name="Text Box 22"/>
          <p:cNvSpPr txBox="1">
            <a:spLocks noChangeArrowheads="1"/>
          </p:cNvSpPr>
          <p:nvPr/>
        </p:nvSpPr>
        <p:spPr bwMode="auto">
          <a:xfrm rot="10800000">
            <a:off x="107950" y="250825"/>
            <a:ext cx="2808288" cy="3155950"/>
          </a:xfrm>
          <a:prstGeom prst="rect">
            <a:avLst/>
          </a:prstGeom>
          <a:solidFill>
            <a:srgbClr val="FFFFCC"/>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3082" name="Rectangle 6"/>
          <p:cNvSpPr>
            <a:spLocks noChangeArrowheads="1"/>
          </p:cNvSpPr>
          <p:nvPr/>
        </p:nvSpPr>
        <p:spPr bwMode="auto">
          <a:xfrm>
            <a:off x="2825750" y="7097713"/>
            <a:ext cx="2771775" cy="2314575"/>
          </a:xfrm>
          <a:prstGeom prst="rect">
            <a:avLst/>
          </a:prstGeom>
          <a:noFill/>
          <a:ln w="38100">
            <a:noFill/>
            <a:miter lim="800000"/>
            <a:headEnd/>
            <a:tailEnd/>
          </a:ln>
        </p:spPr>
        <p:txBody>
          <a:bodyPr wrap="none" lIns="91430" tIns="45714" rIns="91430" bIns="45714" anchor="ctr"/>
          <a:lstStyle/>
          <a:p>
            <a:pPr algn="ctr"/>
            <a:endParaRPr lang="en-US"/>
          </a:p>
        </p:txBody>
      </p:sp>
      <p:pic>
        <p:nvPicPr>
          <p:cNvPr id="3083" name="Picture 17" descr="dbcp_light_text">
            <a:hlinkClick r:id="rId5"/>
          </p:cNvPr>
          <p:cNvPicPr>
            <a:picLocks noChangeAspect="1" noChangeArrowheads="1"/>
          </p:cNvPicPr>
          <p:nvPr/>
        </p:nvPicPr>
        <p:blipFill>
          <a:blip r:embed="rId6" cstate="print"/>
          <a:srcRect/>
          <a:stretch>
            <a:fillRect/>
          </a:stretch>
        </p:blipFill>
        <p:spPr bwMode="auto">
          <a:xfrm>
            <a:off x="3527425" y="8137525"/>
            <a:ext cx="1417638" cy="1416050"/>
          </a:xfrm>
          <a:prstGeom prst="rect">
            <a:avLst/>
          </a:prstGeom>
          <a:noFill/>
          <a:ln w="9525">
            <a:noFill/>
            <a:miter lim="800000"/>
            <a:headEnd/>
            <a:tailEnd/>
          </a:ln>
        </p:spPr>
      </p:pic>
      <p:pic>
        <p:nvPicPr>
          <p:cNvPr id="3084" name="Picture 8">
            <a:hlinkClick r:id="rId7"/>
          </p:cNvPr>
          <p:cNvPicPr>
            <a:picLocks noChangeAspect="1" noChangeArrowheads="1"/>
          </p:cNvPicPr>
          <p:nvPr/>
        </p:nvPicPr>
        <p:blipFill>
          <a:blip r:embed="rId8" cstate="print"/>
          <a:srcRect l="1663" t="2667" r="3311" b="14822"/>
          <a:stretch>
            <a:fillRect/>
          </a:stretch>
        </p:blipFill>
        <p:spPr bwMode="auto">
          <a:xfrm>
            <a:off x="5026025" y="7840663"/>
            <a:ext cx="1593850" cy="873125"/>
          </a:xfrm>
          <a:prstGeom prst="rect">
            <a:avLst/>
          </a:prstGeom>
          <a:noFill/>
          <a:ln w="9525">
            <a:noFill/>
            <a:miter lim="800000"/>
            <a:headEnd/>
            <a:tailEnd/>
          </a:ln>
        </p:spPr>
      </p:pic>
      <p:pic>
        <p:nvPicPr>
          <p:cNvPr id="3085" name="Picture 9">
            <a:hlinkClick r:id="rId9"/>
          </p:cNvPr>
          <p:cNvPicPr>
            <a:picLocks noChangeAspect="1" noChangeArrowheads="1"/>
          </p:cNvPicPr>
          <p:nvPr/>
        </p:nvPicPr>
        <p:blipFill>
          <a:blip r:embed="rId10" cstate="print"/>
          <a:srcRect/>
          <a:stretch>
            <a:fillRect/>
          </a:stretch>
        </p:blipFill>
        <p:spPr bwMode="auto">
          <a:xfrm>
            <a:off x="5381625" y="6629400"/>
            <a:ext cx="777875" cy="973138"/>
          </a:xfrm>
          <a:prstGeom prst="rect">
            <a:avLst/>
          </a:prstGeom>
          <a:noFill/>
          <a:ln w="9525">
            <a:noFill/>
            <a:miter lim="800000"/>
            <a:headEnd/>
            <a:tailEnd/>
          </a:ln>
        </p:spPr>
      </p:pic>
      <p:sp>
        <p:nvSpPr>
          <p:cNvPr id="1044" name="Rectangle 33"/>
          <p:cNvSpPr>
            <a:spLocks noChangeArrowheads="1"/>
          </p:cNvSpPr>
          <p:nvPr/>
        </p:nvSpPr>
        <p:spPr bwMode="auto">
          <a:xfrm>
            <a:off x="5086350" y="6519863"/>
            <a:ext cx="1460500" cy="3208337"/>
          </a:xfrm>
          <a:prstGeom prst="rect">
            <a:avLst/>
          </a:prstGeom>
          <a:noFill/>
          <a:ln w="9525">
            <a:noFill/>
            <a:miter lim="800000"/>
            <a:headEnd/>
            <a:tailEnd/>
          </a:ln>
        </p:spPr>
        <p:txBody>
          <a:bodyPr lIns="91430" tIns="45714" rIns="91430" bIns="45714"/>
          <a:lstStyle/>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5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5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r>
              <a:rPr lang="en-AU" altLang="ja-JP" sz="700" dirty="0">
                <a:solidFill>
                  <a:srgbClr val="006699"/>
                </a:solidFill>
                <a:latin typeface="Verdana" pitchFamily="34" charset="0"/>
                <a:ea typeface="ＭＳ Ｐゴシック" charset="-128"/>
                <a:hlinkClick r:id="rId9"/>
              </a:rPr>
              <a:t>www.wmo.int</a:t>
            </a:r>
            <a:r>
              <a:rPr lang="en-AU" altLang="ja-JP" sz="700" dirty="0">
                <a:solidFill>
                  <a:srgbClr val="006699"/>
                </a:solidFill>
                <a:latin typeface="Verdana" pitchFamily="34" charset="0"/>
                <a:ea typeface="ＭＳ Ｐゴシック" charset="-128"/>
              </a:rPr>
              <a:t> </a:t>
            </a: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r>
              <a:rPr lang="en-AU" altLang="ja-JP" sz="700" dirty="0">
                <a:solidFill>
                  <a:srgbClr val="006699"/>
                </a:solidFill>
                <a:latin typeface="Verdana" pitchFamily="34" charset="0"/>
                <a:ea typeface="ＭＳ Ｐゴシック" charset="-128"/>
                <a:hlinkClick r:id="rId7"/>
              </a:rPr>
              <a:t>www.ioc-unesco.org</a:t>
            </a:r>
            <a:r>
              <a:rPr lang="en-AU" altLang="ja-JP" sz="700" dirty="0">
                <a:solidFill>
                  <a:srgbClr val="006699"/>
                </a:solidFill>
                <a:latin typeface="Verdana" pitchFamily="34" charset="0"/>
                <a:ea typeface="ＭＳ Ｐゴシック" charset="-128"/>
              </a:rPr>
              <a:t> </a:t>
            </a:r>
          </a:p>
          <a:p>
            <a:pPr algn="ctr">
              <a:lnSpc>
                <a:spcPct val="70000"/>
              </a:lnSpc>
              <a:spcBef>
                <a:spcPct val="50000"/>
              </a:spcBef>
              <a:spcAft>
                <a:spcPts val="500"/>
              </a:spcAft>
              <a:tabLst>
                <a:tab pos="2870200" algn="r"/>
              </a:tabLst>
              <a:defRPr/>
            </a:pPr>
            <a:endParaRPr lang="en-AU" altLang="ja-JP" sz="105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endParaRPr lang="en-AU" altLang="ja-JP" sz="700" dirty="0">
              <a:solidFill>
                <a:srgbClr val="006699"/>
              </a:solidFill>
              <a:latin typeface="Verdana" pitchFamily="34" charset="0"/>
              <a:ea typeface="ＭＳ Ｐゴシック" charset="-128"/>
            </a:endParaRPr>
          </a:p>
          <a:p>
            <a:pPr algn="ctr">
              <a:lnSpc>
                <a:spcPct val="70000"/>
              </a:lnSpc>
              <a:spcBef>
                <a:spcPct val="50000"/>
              </a:spcBef>
              <a:spcAft>
                <a:spcPts val="500"/>
              </a:spcAft>
              <a:tabLst>
                <a:tab pos="2870200" algn="r"/>
              </a:tabLst>
              <a:defRPr/>
            </a:pPr>
            <a:r>
              <a:rPr lang="en-AU" altLang="ja-JP" sz="700" dirty="0">
                <a:solidFill>
                  <a:srgbClr val="006699"/>
                </a:solidFill>
                <a:latin typeface="Verdana" pitchFamily="34" charset="0"/>
                <a:ea typeface="ＭＳ Ｐゴシック" charset="-128"/>
                <a:hlinkClick r:id="rId11"/>
              </a:rPr>
              <a:t>www.jcommops.org</a:t>
            </a:r>
            <a:endParaRPr lang="en-AU" altLang="ja-JP" sz="700" dirty="0">
              <a:solidFill>
                <a:srgbClr val="006699"/>
              </a:solidFill>
              <a:latin typeface="Verdana" pitchFamily="34" charset="0"/>
              <a:ea typeface="ＭＳ Ｐゴシック" charset="-128"/>
            </a:endParaRPr>
          </a:p>
        </p:txBody>
      </p:sp>
      <p:sp>
        <p:nvSpPr>
          <p:cNvPr id="34" name="Rectangle 212"/>
          <p:cNvSpPr>
            <a:spLocks noChangeArrowheads="1"/>
          </p:cNvSpPr>
          <p:nvPr/>
        </p:nvSpPr>
        <p:spPr bwMode="auto">
          <a:xfrm>
            <a:off x="3070225" y="1431925"/>
            <a:ext cx="342900" cy="1909763"/>
          </a:xfrm>
          <a:prstGeom prst="rect">
            <a:avLst/>
          </a:prstGeom>
          <a:solidFill>
            <a:srgbClr val="CCE57F"/>
          </a:solidFill>
          <a:ln w="28575">
            <a:noFill/>
            <a:miter lim="800000"/>
            <a:headEnd/>
            <a:tailEnd/>
          </a:ln>
        </p:spPr>
        <p:txBody>
          <a:bodyPr vert="vert270" lIns="91430" tIns="45714" rIns="91430" bIns="45714" anchor="ctr"/>
          <a:lstStyle/>
          <a:p>
            <a:pPr marL="85725" algn="dist">
              <a:lnSpc>
                <a:spcPct val="90000"/>
              </a:lnSpc>
              <a:defRPr/>
            </a:pP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35" name="Rectangle 8"/>
          <p:cNvSpPr>
            <a:spLocks noChangeArrowheads="1"/>
          </p:cNvSpPr>
          <p:nvPr/>
        </p:nvSpPr>
        <p:spPr bwMode="auto">
          <a:xfrm>
            <a:off x="3173413" y="608013"/>
            <a:ext cx="3463925" cy="942975"/>
          </a:xfrm>
          <a:prstGeom prst="rect">
            <a:avLst/>
          </a:prstGeom>
          <a:noFill/>
          <a:ln w="9525">
            <a:noFill/>
            <a:miter lim="800000"/>
            <a:headEnd/>
            <a:tailEnd/>
          </a:ln>
        </p:spPr>
        <p:txBody>
          <a:bodyPr lIns="91430" tIns="45714" rIns="91430" bIns="45714" anchor="ctr"/>
          <a:lstStyle/>
          <a:p>
            <a:pPr algn="just">
              <a:lnSpc>
                <a:spcPct val="140000"/>
              </a:lnSpc>
              <a:tabLst>
                <a:tab pos="180975" algn="l"/>
              </a:tabLst>
              <a:defRPr/>
            </a:pPr>
            <a:r>
              <a:rPr lang="en-AU" sz="750" dirty="0">
                <a:solidFill>
                  <a:srgbClr val="006600"/>
                </a:solidFill>
                <a:latin typeface="+mj-lt"/>
              </a:rPr>
              <a:t>Much of the work achieved by the DBCP is through </a:t>
            </a:r>
            <a:r>
              <a:rPr lang="en-AU" sz="750" b="1" dirty="0">
                <a:solidFill>
                  <a:srgbClr val="006600"/>
                </a:solidFill>
                <a:latin typeface="+mj-lt"/>
              </a:rPr>
              <a:t>Action Groups. </a:t>
            </a:r>
            <a:r>
              <a:rPr lang="en-AU" sz="750" dirty="0">
                <a:solidFill>
                  <a:srgbClr val="006600"/>
                </a:solidFill>
                <a:latin typeface="+mj-lt"/>
              </a:rPr>
              <a:t>Each group maintains an observational buoy program that supplies data for operational and research purposes. </a:t>
            </a:r>
          </a:p>
          <a:p>
            <a:pPr algn="just">
              <a:lnSpc>
                <a:spcPct val="140000"/>
              </a:lnSpc>
              <a:tabLst>
                <a:tab pos="180975" algn="l"/>
              </a:tabLst>
              <a:defRPr/>
            </a:pPr>
            <a:r>
              <a:rPr lang="en-AU" sz="750" dirty="0">
                <a:solidFill>
                  <a:srgbClr val="006600"/>
                </a:solidFill>
                <a:latin typeface="+mj-lt"/>
              </a:rPr>
              <a:t>The DBCP has the following action groups:</a:t>
            </a:r>
            <a:endParaRPr lang="en-AU" altLang="ja-JP" sz="750" dirty="0">
              <a:solidFill>
                <a:srgbClr val="006600"/>
              </a:solidFill>
              <a:latin typeface="+mj-lt"/>
              <a:ea typeface="ＭＳ Ｐゴシック" charset="-128"/>
            </a:endParaRPr>
          </a:p>
        </p:txBody>
      </p:sp>
      <p:sp>
        <p:nvSpPr>
          <p:cNvPr id="36" name="Rectangle 227"/>
          <p:cNvSpPr>
            <a:spLocks noChangeArrowheads="1"/>
          </p:cNvSpPr>
          <p:nvPr/>
        </p:nvSpPr>
        <p:spPr bwMode="auto">
          <a:xfrm>
            <a:off x="3194050" y="1468438"/>
            <a:ext cx="3387725" cy="1758950"/>
          </a:xfrm>
          <a:prstGeom prst="rect">
            <a:avLst/>
          </a:prstGeom>
          <a:noFill/>
          <a:ln w="9525">
            <a:noFill/>
            <a:miter lim="800000"/>
            <a:headEnd/>
            <a:tailEnd/>
          </a:ln>
        </p:spPr>
        <p:txBody>
          <a:bodyPr lIns="90000" tIns="45714" rIns="91430" bIns="45714" anchor="ctr"/>
          <a:lstStyle/>
          <a:p>
            <a:pPr>
              <a:lnSpc>
                <a:spcPct val="110000"/>
              </a:lnSpc>
              <a:tabLst>
                <a:tab pos="266700" algn="l"/>
              </a:tabLst>
              <a:defRPr/>
            </a:pPr>
            <a:r>
              <a:rPr lang="en-AU" sz="750" b="1" dirty="0">
                <a:solidFill>
                  <a:srgbClr val="006600"/>
                </a:solidFill>
                <a:latin typeface="Arial" charset="0"/>
              </a:rPr>
              <a:t>	Global</a:t>
            </a: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The Global Drifter Program (GDP)</a:t>
            </a:r>
            <a:endParaRPr lang="fr-FR" sz="750" dirty="0">
              <a:solidFill>
                <a:srgbClr val="006600"/>
              </a:solidFill>
              <a:latin typeface="Arial" charset="0"/>
            </a:endParaRP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OceanSITES (long-term, deepwater reference stations) </a:t>
            </a:r>
          </a:p>
          <a:p>
            <a:pPr>
              <a:lnSpc>
                <a:spcPct val="110000"/>
              </a:lnSpc>
              <a:tabLst>
                <a:tab pos="266700" algn="l"/>
              </a:tabLst>
              <a:defRPr/>
            </a:pPr>
            <a:r>
              <a:rPr lang="en-US" sz="750" b="1" dirty="0">
                <a:solidFill>
                  <a:srgbClr val="006600"/>
                </a:solidFill>
                <a:latin typeface="Arial" charset="0"/>
              </a:rPr>
              <a:t>» 	</a:t>
            </a:r>
            <a:r>
              <a:rPr lang="en-AU" sz="750" dirty="0">
                <a:solidFill>
                  <a:srgbClr val="006600"/>
                </a:solidFill>
                <a:latin typeface="Arial" charset="0"/>
              </a:rPr>
              <a:t>Tropical Moored Buoy Implementation Panel </a:t>
            </a:r>
            <a:br>
              <a:rPr lang="en-AU" sz="750" dirty="0">
                <a:solidFill>
                  <a:srgbClr val="006600"/>
                </a:solidFill>
                <a:latin typeface="Arial" charset="0"/>
              </a:rPr>
            </a:br>
            <a:r>
              <a:rPr lang="en-AU" sz="750" dirty="0">
                <a:solidFill>
                  <a:srgbClr val="006600"/>
                </a:solidFill>
                <a:latin typeface="Arial" charset="0"/>
              </a:rPr>
              <a:t>	(TAO, TRITON, </a:t>
            </a:r>
            <a:r>
              <a:rPr lang="en-AU" sz="750" dirty="0" err="1">
                <a:solidFill>
                  <a:srgbClr val="006600"/>
                </a:solidFill>
                <a:latin typeface="Arial" charset="0"/>
              </a:rPr>
              <a:t>PIRATA</a:t>
            </a:r>
            <a:r>
              <a:rPr lang="en-AU" sz="750" dirty="0">
                <a:solidFill>
                  <a:srgbClr val="006600"/>
                </a:solidFill>
                <a:latin typeface="Arial" charset="0"/>
              </a:rPr>
              <a:t>, RAMA) </a:t>
            </a:r>
            <a:endParaRPr lang="fr-FR" sz="750" dirty="0">
              <a:solidFill>
                <a:srgbClr val="006600"/>
              </a:solidFill>
              <a:latin typeface="Arial" charset="0"/>
            </a:endParaRPr>
          </a:p>
          <a:p>
            <a:pPr>
              <a:lnSpc>
                <a:spcPct val="110000"/>
              </a:lnSpc>
              <a:tabLst>
                <a:tab pos="266700" algn="l"/>
              </a:tabLst>
              <a:defRPr/>
            </a:pPr>
            <a:endParaRPr lang="fr-FR" sz="300" dirty="0">
              <a:solidFill>
                <a:srgbClr val="006600"/>
              </a:solidFill>
              <a:latin typeface="Arial" charset="0"/>
            </a:endParaRPr>
          </a:p>
          <a:p>
            <a:pPr>
              <a:lnSpc>
                <a:spcPct val="110000"/>
              </a:lnSpc>
              <a:tabLst>
                <a:tab pos="266700" algn="l"/>
              </a:tabLst>
              <a:defRPr/>
            </a:pPr>
            <a:r>
              <a:rPr lang="en-AU" sz="750" b="1" dirty="0">
                <a:solidFill>
                  <a:srgbClr val="006600"/>
                </a:solidFill>
                <a:latin typeface="Arial" charset="0"/>
              </a:rPr>
              <a:t>	Regional</a:t>
            </a:r>
          </a:p>
          <a:p>
            <a:pPr>
              <a:lnSpc>
                <a:spcPct val="110000"/>
              </a:lnSpc>
              <a:tabLst>
                <a:tab pos="266700" algn="l"/>
              </a:tabLst>
              <a:defRPr/>
            </a:pPr>
            <a:r>
              <a:rPr lang="en-US" sz="750" b="1" dirty="0">
                <a:solidFill>
                  <a:srgbClr val="006600"/>
                </a:solidFill>
                <a:latin typeface="Arial" charset="0"/>
              </a:rPr>
              <a:t>»</a:t>
            </a:r>
            <a:r>
              <a:rPr lang="en-AU" sz="750" dirty="0">
                <a:solidFill>
                  <a:srgbClr val="006600"/>
                </a:solidFill>
                <a:latin typeface="Arial" charset="0"/>
              </a:rPr>
              <a:t> 	European EUCOS Surface Marine Programme (E-SURFMAR )</a:t>
            </a:r>
            <a:endParaRPr lang="en-AU" altLang="ja-JP" sz="750" dirty="0">
              <a:solidFill>
                <a:srgbClr val="006600"/>
              </a:solidFill>
              <a:latin typeface="Arial" charset="0"/>
              <a:ea typeface="ＭＳ Ｐゴシック" charset="-128"/>
            </a:endParaRP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Arctic Buoy Programme (IABP) </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South Atlantic Buoy Programme (ISABP) </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North Pacific Data Buoy Advisory Panel (NPDBAP)</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Buoy Program for the Indian Ocean (IBPIO)</a:t>
            </a:r>
          </a:p>
          <a:p>
            <a:pPr>
              <a:lnSpc>
                <a:spcPct val="110000"/>
              </a:lnSpc>
              <a:tabLst>
                <a:tab pos="266700" algn="l"/>
              </a:tabLst>
              <a:defRPr/>
            </a:pPr>
            <a:r>
              <a:rPr lang="en-US" sz="750" b="1" dirty="0">
                <a:solidFill>
                  <a:srgbClr val="006600"/>
                </a:solidFill>
                <a:latin typeface="Arial" charset="0"/>
              </a:rPr>
              <a:t>»</a:t>
            </a:r>
            <a:r>
              <a:rPr lang="en-AU" altLang="ja-JP" sz="750" dirty="0">
                <a:solidFill>
                  <a:srgbClr val="006600"/>
                </a:solidFill>
                <a:latin typeface="Arial" charset="0"/>
                <a:ea typeface="ＭＳ Ｐゴシック" charset="-128"/>
              </a:rPr>
              <a:t> 	International Programme for Antarctic Buoys (IPAB)</a:t>
            </a:r>
          </a:p>
          <a:p>
            <a:pPr>
              <a:lnSpc>
                <a:spcPct val="110000"/>
              </a:lnSpc>
              <a:tabLst>
                <a:tab pos="266700" algn="l"/>
              </a:tabLst>
              <a:defRPr/>
            </a:pPr>
            <a:r>
              <a:rPr lang="en-AU" sz="800" dirty="0">
                <a:latin typeface="Arial" charset="0"/>
              </a:rPr>
              <a:t>	</a:t>
            </a:r>
            <a:r>
              <a:rPr lang="en-AU" sz="800" dirty="0">
                <a:latin typeface="Arial" charset="0"/>
                <a:hlinkClick r:id="rId12"/>
              </a:rPr>
              <a:t>http://www.jcommops.org/dbcp/dbcp_ag.html</a:t>
            </a:r>
            <a:r>
              <a:rPr lang="en-AU" sz="800" dirty="0">
                <a:latin typeface="Arial" charset="0"/>
              </a:rPr>
              <a:t> </a:t>
            </a:r>
          </a:p>
          <a:p>
            <a:pPr>
              <a:lnSpc>
                <a:spcPct val="110000"/>
              </a:lnSpc>
              <a:tabLst>
                <a:tab pos="266700" algn="l"/>
              </a:tabLst>
              <a:defRPr/>
            </a:pPr>
            <a:endParaRPr lang="en-AU" altLang="ja-JP" sz="750" dirty="0">
              <a:solidFill>
                <a:srgbClr val="006600"/>
              </a:solidFill>
              <a:latin typeface="Arial" charset="0"/>
              <a:ea typeface="ＭＳ Ｐゴシック" charset="-128"/>
            </a:endParaRPr>
          </a:p>
        </p:txBody>
      </p:sp>
      <p:pic>
        <p:nvPicPr>
          <p:cNvPr id="3090" name="Picture 30">
            <a:hlinkClick r:id="rId12"/>
          </p:cNvPr>
          <p:cNvPicPr>
            <a:picLocks noChangeAspect="1" noChangeArrowheads="1"/>
          </p:cNvPicPr>
          <p:nvPr/>
        </p:nvPicPr>
        <p:blipFill>
          <a:blip r:embed="rId13" cstate="print"/>
          <a:srcRect t="848" r="197" b="2316"/>
          <a:stretch>
            <a:fillRect/>
          </a:stretch>
        </p:blipFill>
        <p:spPr bwMode="auto">
          <a:xfrm>
            <a:off x="3070225" y="3168650"/>
            <a:ext cx="3636963" cy="1781175"/>
          </a:xfrm>
          <a:prstGeom prst="rect">
            <a:avLst/>
          </a:prstGeom>
          <a:noFill/>
          <a:ln w="3175" algn="ctr">
            <a:noFill/>
            <a:miter lim="800000"/>
            <a:headEnd/>
            <a:tailEnd/>
          </a:ln>
        </p:spPr>
      </p:pic>
      <p:sp>
        <p:nvSpPr>
          <p:cNvPr id="3091" name="Rectangle 19"/>
          <p:cNvSpPr>
            <a:spLocks noChangeArrowheads="1"/>
          </p:cNvSpPr>
          <p:nvPr/>
        </p:nvSpPr>
        <p:spPr bwMode="auto">
          <a:xfrm>
            <a:off x="3070225" y="5059363"/>
            <a:ext cx="3636963" cy="485775"/>
          </a:xfrm>
          <a:prstGeom prst="rect">
            <a:avLst/>
          </a:prstGeom>
          <a:solidFill>
            <a:srgbClr val="0099CC"/>
          </a:solidFill>
          <a:ln w="9525">
            <a:noFill/>
            <a:miter lim="800000"/>
            <a:headEnd/>
            <a:tailEnd/>
          </a:ln>
        </p:spPr>
        <p:txBody>
          <a:bodyPr wrap="none" anchor="ctr"/>
          <a:lstStyle/>
          <a:p>
            <a:pPr algn="ctr"/>
            <a:endParaRPr lang="en-US"/>
          </a:p>
        </p:txBody>
      </p:sp>
      <p:sp>
        <p:nvSpPr>
          <p:cNvPr id="3092" name="Rectangle 20"/>
          <p:cNvSpPr>
            <a:spLocks noChangeArrowheads="1"/>
          </p:cNvSpPr>
          <p:nvPr/>
        </p:nvSpPr>
        <p:spPr bwMode="auto">
          <a:xfrm>
            <a:off x="3187700" y="5111750"/>
            <a:ext cx="3429000" cy="382588"/>
          </a:xfrm>
          <a:prstGeom prst="rect">
            <a:avLst/>
          </a:prstGeom>
          <a:noFill/>
          <a:ln w="28575">
            <a:noFill/>
            <a:miter lim="800000"/>
            <a:headEnd/>
            <a:tailEnd/>
          </a:ln>
        </p:spPr>
        <p:txBody>
          <a:bodyPr lIns="91430" tIns="45714" rIns="91430" bIns="45714" anchor="ctr"/>
          <a:lstStyle/>
          <a:p>
            <a:pPr algn="dist">
              <a:lnSpc>
                <a:spcPct val="110000"/>
              </a:lnSpc>
            </a:pPr>
            <a:r>
              <a:rPr lang="en-AU" sz="1200" b="1">
                <a:solidFill>
                  <a:srgbClr val="FFFFFF"/>
                </a:solidFill>
                <a:latin typeface="Verdana" pitchFamily="34" charset="0"/>
              </a:rPr>
              <a:t>GET </a:t>
            </a:r>
            <a:r>
              <a:rPr lang="en-AU" sz="1200" b="1">
                <a:solidFill>
                  <a:srgbClr val="FFFFFF"/>
                </a:solidFill>
                <a:latin typeface="Arial Rounded MT Bold"/>
              </a:rPr>
              <a:t>I</a:t>
            </a:r>
            <a:r>
              <a:rPr lang="en-AU" sz="1200" b="1">
                <a:solidFill>
                  <a:srgbClr val="FFFFFF"/>
                </a:solidFill>
                <a:latin typeface="Verdana" pitchFamily="34" charset="0"/>
              </a:rPr>
              <a:t>NVOLVED</a:t>
            </a:r>
          </a:p>
        </p:txBody>
      </p:sp>
      <p:pic>
        <p:nvPicPr>
          <p:cNvPr id="3093" name="Picture 2" descr="W:\JCOMMOPS\cartesdeVisite\jcommops-logo\JCOMMOPS-LOGO.eps">
            <a:hlinkClick r:id="rId11"/>
          </p:cNvPr>
          <p:cNvPicPr>
            <a:picLocks noChangeAspect="1" noChangeArrowheads="1"/>
          </p:cNvPicPr>
          <p:nvPr/>
        </p:nvPicPr>
        <p:blipFill>
          <a:blip r:embed="rId14" cstate="print"/>
          <a:srcRect/>
          <a:stretch>
            <a:fillRect/>
          </a:stretch>
        </p:blipFill>
        <p:spPr bwMode="auto">
          <a:xfrm>
            <a:off x="5108575" y="9053513"/>
            <a:ext cx="1419225" cy="417512"/>
          </a:xfrm>
          <a:prstGeom prst="rect">
            <a:avLst/>
          </a:prstGeom>
          <a:noFill/>
          <a:ln w="9525">
            <a:noFill/>
            <a:miter lim="800000"/>
            <a:headEnd/>
            <a:tailEnd/>
          </a:ln>
        </p:spPr>
      </p:pic>
      <p:sp>
        <p:nvSpPr>
          <p:cNvPr id="3094" name="Rectangle 44"/>
          <p:cNvSpPr>
            <a:spLocks noChangeArrowheads="1"/>
          </p:cNvSpPr>
          <p:nvPr/>
        </p:nvSpPr>
        <p:spPr bwMode="auto">
          <a:xfrm>
            <a:off x="5681663" y="3062288"/>
            <a:ext cx="1025525" cy="107950"/>
          </a:xfrm>
          <a:prstGeom prst="rect">
            <a:avLst/>
          </a:prstGeom>
          <a:solidFill>
            <a:srgbClr val="99CC00"/>
          </a:solidFill>
          <a:ln w="3175" algn="ctr">
            <a:noFill/>
            <a:round/>
            <a:headEnd/>
            <a:tailEnd/>
          </a:ln>
        </p:spPr>
        <p:txBody>
          <a:bodyPr wrap="none" anchor="ctr"/>
          <a:lstStyle/>
          <a:p>
            <a:pPr algn="ctr"/>
            <a:r>
              <a:rPr lang="en-AU" sz="600" i="1">
                <a:solidFill>
                  <a:srgbClr val="006600"/>
                </a:solidFill>
                <a:latin typeface="Arial Narrow" pitchFamily="34" charset="0"/>
              </a:rPr>
              <a:t>DBCP Action Group Map</a:t>
            </a:r>
            <a:endParaRPr lang="en-US" sz="600" i="1">
              <a:solidFill>
                <a:srgbClr val="006600"/>
              </a:solidFill>
              <a:latin typeface="Arial Narrow" pitchFamily="34" charset="0"/>
            </a:endParaRPr>
          </a:p>
        </p:txBody>
      </p:sp>
      <p:sp>
        <p:nvSpPr>
          <p:cNvPr id="3095" name="Rectangle 19"/>
          <p:cNvSpPr>
            <a:spLocks noChangeArrowheads="1"/>
          </p:cNvSpPr>
          <p:nvPr/>
        </p:nvSpPr>
        <p:spPr bwMode="auto">
          <a:xfrm>
            <a:off x="3070225" y="244475"/>
            <a:ext cx="3636963" cy="485775"/>
          </a:xfrm>
          <a:prstGeom prst="rect">
            <a:avLst/>
          </a:prstGeom>
          <a:solidFill>
            <a:srgbClr val="99CC00"/>
          </a:solidFill>
          <a:ln w="9525">
            <a:noFill/>
            <a:miter lim="800000"/>
            <a:headEnd/>
            <a:tailEnd/>
          </a:ln>
        </p:spPr>
        <p:txBody>
          <a:bodyPr wrap="none" anchor="ctr"/>
          <a:lstStyle/>
          <a:p>
            <a:pPr algn="ctr"/>
            <a:endParaRPr lang="en-US"/>
          </a:p>
        </p:txBody>
      </p:sp>
      <p:sp>
        <p:nvSpPr>
          <p:cNvPr id="3096" name="Rectangle 20"/>
          <p:cNvSpPr>
            <a:spLocks noChangeArrowheads="1"/>
          </p:cNvSpPr>
          <p:nvPr/>
        </p:nvSpPr>
        <p:spPr bwMode="auto">
          <a:xfrm>
            <a:off x="3167063" y="293688"/>
            <a:ext cx="3438525" cy="382587"/>
          </a:xfrm>
          <a:prstGeom prst="rect">
            <a:avLst/>
          </a:prstGeom>
          <a:noFill/>
          <a:ln w="28575">
            <a:noFill/>
            <a:miter lim="800000"/>
            <a:headEnd/>
            <a:tailEnd/>
          </a:ln>
        </p:spPr>
        <p:txBody>
          <a:bodyPr lIns="91430" tIns="45714" rIns="91430" bIns="45714" anchor="ctr"/>
          <a:lstStyle/>
          <a:p>
            <a:pPr algn="dist">
              <a:lnSpc>
                <a:spcPct val="110000"/>
              </a:lnSpc>
            </a:pPr>
            <a:r>
              <a:rPr lang="en-AU" sz="1200" b="1">
                <a:solidFill>
                  <a:srgbClr val="FFFFFF"/>
                </a:solidFill>
                <a:latin typeface="Verdana" pitchFamily="34" charset="0"/>
              </a:rPr>
              <a:t>WHERE THE ACTION IS</a:t>
            </a:r>
          </a:p>
        </p:txBody>
      </p:sp>
      <p:pic>
        <p:nvPicPr>
          <p:cNvPr id="3097" name="Picture 6" descr="E:\cls-viola_backup\users\General\work\Images\Missions\200509 Halifax\P0010125.JPG"/>
          <p:cNvPicPr>
            <a:picLocks noChangeAspect="1" noChangeArrowheads="1"/>
          </p:cNvPicPr>
          <p:nvPr/>
        </p:nvPicPr>
        <p:blipFill>
          <a:blip r:embed="rId15" cstate="print"/>
          <a:srcRect l="20270" t="-1054" r="21945" b="-192"/>
          <a:stretch>
            <a:fillRect/>
          </a:stretch>
        </p:blipFill>
        <p:spPr bwMode="auto">
          <a:xfrm>
            <a:off x="107950" y="2203450"/>
            <a:ext cx="1025525" cy="1203325"/>
          </a:xfrm>
          <a:prstGeom prst="rect">
            <a:avLst/>
          </a:prstGeom>
          <a:noFill/>
          <a:ln w="9525">
            <a:noFill/>
            <a:miter lim="800000"/>
            <a:headEnd/>
            <a:tailEnd/>
          </a:ln>
        </p:spPr>
      </p:pic>
      <p:sp>
        <p:nvSpPr>
          <p:cNvPr id="3098" name="Rectangle 33"/>
          <p:cNvSpPr>
            <a:spLocks noChangeArrowheads="1"/>
          </p:cNvSpPr>
          <p:nvPr/>
        </p:nvSpPr>
        <p:spPr bwMode="auto">
          <a:xfrm>
            <a:off x="3527425" y="9577388"/>
            <a:ext cx="1417638" cy="295275"/>
          </a:xfrm>
          <a:prstGeom prst="rect">
            <a:avLst/>
          </a:prstGeom>
          <a:noFill/>
          <a:ln w="9525">
            <a:noFill/>
            <a:miter lim="800000"/>
            <a:headEnd/>
            <a:tailEnd/>
          </a:ln>
        </p:spPr>
        <p:txBody>
          <a:bodyPr lIns="91430" tIns="45714" rIns="91430" bIns="45714"/>
          <a:lstStyle/>
          <a:p>
            <a:pPr algn="ctr">
              <a:lnSpc>
                <a:spcPct val="70000"/>
              </a:lnSpc>
              <a:spcBef>
                <a:spcPct val="50000"/>
              </a:spcBef>
              <a:spcAft>
                <a:spcPts val="500"/>
              </a:spcAft>
            </a:pPr>
            <a:r>
              <a:rPr lang="en-AU" altLang="ja-JP" sz="700">
                <a:solidFill>
                  <a:srgbClr val="006699"/>
                </a:solidFill>
                <a:latin typeface="Verdana" pitchFamily="34" charset="0"/>
                <a:ea typeface="ＭＳ Ｐゴシック" pitchFamily="34" charset="-128"/>
                <a:hlinkClick r:id="rId5"/>
              </a:rPr>
              <a:t>www.jcommops.org/dbcp</a:t>
            </a:r>
            <a:endParaRPr lang="en-AU" altLang="ja-JP" sz="700">
              <a:solidFill>
                <a:srgbClr val="006699"/>
              </a:solidFill>
              <a:latin typeface="Verdana" pitchFamily="34" charset="0"/>
              <a:ea typeface="ＭＳ Ｐゴシック" pitchFamily="34" charset="-128"/>
            </a:endParaRPr>
          </a:p>
        </p:txBody>
      </p:sp>
      <p:sp>
        <p:nvSpPr>
          <p:cNvPr id="74" name="Rectangle 73"/>
          <p:cNvSpPr/>
          <p:nvPr/>
        </p:nvSpPr>
        <p:spPr>
          <a:xfrm>
            <a:off x="1019175" y="2281238"/>
            <a:ext cx="1876425" cy="1062037"/>
          </a:xfrm>
          <a:prstGeom prst="rect">
            <a:avLst/>
          </a:prstGeom>
        </p:spPr>
        <p:txBody>
          <a:bodyPr>
            <a:spAutoFit/>
          </a:bodyPr>
          <a:lstStyle/>
          <a:p>
            <a:pPr marL="101600" algn="just">
              <a:lnSpc>
                <a:spcPct val="140000"/>
              </a:lnSpc>
              <a:spcBef>
                <a:spcPts val="0"/>
              </a:spcBef>
              <a:defRPr/>
            </a:pPr>
            <a:r>
              <a:rPr lang="en-AU" sz="750" dirty="0">
                <a:solidFill>
                  <a:srgbClr val="996600"/>
                </a:solidFill>
                <a:latin typeface="Arial" charset="0"/>
              </a:rPr>
              <a:t>The DBCP was the first component of the Global Ocean Observing system (GOOS) to achieve its initial goal, when in 2005, it deployed its 1250</a:t>
            </a:r>
            <a:r>
              <a:rPr lang="en-AU" sz="750" baseline="30000" dirty="0">
                <a:solidFill>
                  <a:srgbClr val="996600"/>
                </a:solidFill>
                <a:latin typeface="Arial" charset="0"/>
              </a:rPr>
              <a:t>th</a:t>
            </a:r>
            <a:r>
              <a:rPr lang="en-AU" sz="750" dirty="0">
                <a:solidFill>
                  <a:srgbClr val="996600"/>
                </a:solidFill>
                <a:latin typeface="Arial" charset="0"/>
              </a:rPr>
              <a:t> drifter, meaning at least one buoy in every 500 x 500 km square. </a:t>
            </a:r>
          </a:p>
        </p:txBody>
      </p:sp>
      <p:sp>
        <p:nvSpPr>
          <p:cNvPr id="3100" name="Text Box 22"/>
          <p:cNvSpPr txBox="1">
            <a:spLocks noChangeArrowheads="1"/>
          </p:cNvSpPr>
          <p:nvPr/>
        </p:nvSpPr>
        <p:spPr bwMode="auto">
          <a:xfrm rot="10800000">
            <a:off x="109538" y="4032250"/>
            <a:ext cx="2806700" cy="5767388"/>
          </a:xfrm>
          <a:prstGeom prst="rect">
            <a:avLst/>
          </a:prstGeom>
          <a:solidFill>
            <a:srgbClr val="0099CC">
              <a:alpha val="63921"/>
            </a:srgbClr>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pic>
        <p:nvPicPr>
          <p:cNvPr id="3101" name="Picture 17">
            <a:hlinkClick r:id="rId16"/>
          </p:cNvPr>
          <p:cNvPicPr>
            <a:picLocks noChangeAspect="1" noChangeArrowheads="1"/>
          </p:cNvPicPr>
          <p:nvPr/>
        </p:nvPicPr>
        <p:blipFill>
          <a:blip r:embed="rId17" cstate="print"/>
          <a:srcRect l="957" r="1137"/>
          <a:stretch>
            <a:fillRect/>
          </a:stretch>
        </p:blipFill>
        <p:spPr bwMode="auto">
          <a:xfrm>
            <a:off x="107950" y="6015038"/>
            <a:ext cx="1027113" cy="1050925"/>
          </a:xfrm>
          <a:prstGeom prst="rect">
            <a:avLst/>
          </a:prstGeom>
          <a:noFill/>
          <a:ln w="9525">
            <a:noFill/>
            <a:miter lim="800000"/>
            <a:headEnd/>
            <a:tailEnd/>
          </a:ln>
        </p:spPr>
      </p:pic>
      <p:sp>
        <p:nvSpPr>
          <p:cNvPr id="40" name="Rectangle 2"/>
          <p:cNvSpPr txBox="1">
            <a:spLocks noChangeArrowheads="1"/>
          </p:cNvSpPr>
          <p:nvPr/>
        </p:nvSpPr>
        <p:spPr bwMode="auto">
          <a:xfrm>
            <a:off x="136525" y="6122988"/>
            <a:ext cx="2751138" cy="3762375"/>
          </a:xfrm>
          <a:prstGeom prst="rect">
            <a:avLst/>
          </a:prstGeom>
          <a:noFill/>
          <a:ln w="9525">
            <a:noFill/>
            <a:miter lim="800000"/>
            <a:headEnd/>
            <a:tailEnd/>
          </a:ln>
        </p:spPr>
        <p:txBody>
          <a:bodyPr lIns="91430" tIns="45714" rIns="91430" bIns="45714" anchor="ctr"/>
          <a:lstStyle/>
          <a:p>
            <a:pPr algn="just" eaLnBrk="0" hangingPunct="0">
              <a:lnSpc>
                <a:spcPct val="140000"/>
              </a:lnSpc>
              <a:tabLst>
                <a:tab pos="985838" algn="l"/>
                <a:tab pos="3048000" algn="l"/>
              </a:tabLst>
              <a:defRPr/>
            </a:pPr>
            <a:r>
              <a:rPr lang="en-US" sz="750" kern="0" dirty="0">
                <a:solidFill>
                  <a:srgbClr val="E9F3F7"/>
                </a:solidFill>
                <a:latin typeface="ESRI AMFM Water" pitchFamily="2" charset="0"/>
                <a:ea typeface="+mj-ea"/>
                <a:cs typeface="+mj-cs"/>
              </a:rPr>
              <a:t>	) </a:t>
            </a:r>
            <a:r>
              <a:rPr lang="en-AU" sz="750" b="1" kern="0" dirty="0">
                <a:solidFill>
                  <a:srgbClr val="E9F3F7"/>
                </a:solidFill>
                <a:latin typeface="+mj-lt"/>
                <a:ea typeface="+mj-ea"/>
                <a:cs typeface="+mj-cs"/>
              </a:rPr>
              <a:t>Drifting Buoys</a:t>
            </a:r>
            <a:r>
              <a:rPr lang="en-AU" sz="750" kern="0" dirty="0">
                <a:solidFill>
                  <a:srgbClr val="E9F3F7"/>
                </a:solidFill>
                <a:latin typeface="+mj-lt"/>
                <a:ea typeface="+mj-ea"/>
                <a:cs typeface="+mj-cs"/>
              </a:rPr>
              <a:t>, generally 	attached to some form of drogue or 	sea-anchor, are easy to deploy and 	reliably measure the atmosphere and 	ocean surface conditions for an 	average of 18 months. They </a:t>
            </a:r>
            <a:r>
              <a:rPr lang="en-AU" sz="750" dirty="0">
                <a:solidFill>
                  <a:srgbClr val="E9F3F7"/>
                </a:solidFill>
                <a:latin typeface="Arial" charset="0"/>
              </a:rPr>
              <a:t>track ocean currents at the depth corresponding to the length of their drogue and</a:t>
            </a:r>
            <a:r>
              <a:rPr lang="en-AU" sz="750" kern="0" dirty="0">
                <a:solidFill>
                  <a:srgbClr val="E9F3F7"/>
                </a:solidFill>
                <a:latin typeface="+mj-lt"/>
                <a:ea typeface="+mj-ea"/>
                <a:cs typeface="+mj-cs"/>
              </a:rPr>
              <a:t> are relatively inexpensive to operate. The DBCP has been working for decades to design standardised drifting buoys to suit observational requirements for meteorological and oceanographic applications.</a:t>
            </a:r>
          </a:p>
          <a:p>
            <a:pPr algn="just" eaLnBrk="0" hangingPunct="0">
              <a:lnSpc>
                <a:spcPct val="140000"/>
              </a:lnSpc>
              <a:tabLst>
                <a:tab pos="898525" algn="l"/>
                <a:tab pos="3048000" algn="l"/>
              </a:tabLst>
              <a:defRPr/>
            </a:pPr>
            <a:endParaRPr lang="en-AU" sz="750" kern="0" dirty="0">
              <a:solidFill>
                <a:srgbClr val="E9F3F7"/>
              </a:solidFill>
              <a:latin typeface="+mj-lt"/>
              <a:ea typeface="+mj-ea"/>
              <a:cs typeface="+mj-cs"/>
            </a:endParaRPr>
          </a:p>
          <a:p>
            <a:pPr algn="just" eaLnBrk="0" hangingPunct="0">
              <a:lnSpc>
                <a:spcPct val="140000"/>
              </a:lnSpc>
              <a:tabLst>
                <a:tab pos="3048000" algn="l"/>
              </a:tabLst>
              <a:defRPr/>
            </a:pPr>
            <a:r>
              <a:rPr lang="en-US" sz="750" kern="0" dirty="0">
                <a:solidFill>
                  <a:srgbClr val="E9F3F7"/>
                </a:solidFill>
                <a:latin typeface="ESRI AMFM Water" pitchFamily="2" charset="0"/>
              </a:rPr>
              <a:t>B  </a:t>
            </a:r>
            <a:r>
              <a:rPr lang="en-AU" sz="750" b="1" kern="0" dirty="0">
                <a:solidFill>
                  <a:srgbClr val="E9F3F7"/>
                </a:solidFill>
                <a:latin typeface="Arial" charset="0"/>
              </a:rPr>
              <a:t>Moored Buoys</a:t>
            </a:r>
            <a:r>
              <a:rPr lang="en-AU" sz="750" kern="0" dirty="0">
                <a:solidFill>
                  <a:srgbClr val="E9F3F7"/>
                </a:solidFill>
                <a:latin typeface="Arial" charset="0"/>
              </a:rPr>
              <a:t> are anchored at fixed locations and regularly collect observations from many different atmospheric and oceanographic </a:t>
            </a:r>
          </a:p>
          <a:p>
            <a:pPr algn="just" eaLnBrk="0" hangingPunct="0">
              <a:lnSpc>
                <a:spcPct val="140000"/>
              </a:lnSpc>
              <a:tabLst>
                <a:tab pos="3048000" algn="l"/>
              </a:tabLst>
              <a:defRPr/>
            </a:pPr>
            <a:r>
              <a:rPr lang="en-AU" sz="750" kern="0" dirty="0">
                <a:solidFill>
                  <a:srgbClr val="E9F3F7"/>
                </a:solidFill>
                <a:latin typeface="Arial" charset="0"/>
              </a:rPr>
              <a:t>sensors. Moored buoys are usually </a:t>
            </a:r>
          </a:p>
          <a:p>
            <a:pPr algn="just" eaLnBrk="0" hangingPunct="0">
              <a:lnSpc>
                <a:spcPct val="140000"/>
              </a:lnSpc>
              <a:tabLst>
                <a:tab pos="3048000" algn="l"/>
              </a:tabLst>
              <a:defRPr/>
            </a:pPr>
            <a:r>
              <a:rPr lang="en-AU" sz="750" kern="0" dirty="0">
                <a:solidFill>
                  <a:srgbClr val="E9F3F7"/>
                </a:solidFill>
                <a:latin typeface="Arial" charset="0"/>
              </a:rPr>
              <a:t>deployed to serve national </a:t>
            </a:r>
          </a:p>
          <a:p>
            <a:pPr algn="just" eaLnBrk="0" hangingPunct="0">
              <a:lnSpc>
                <a:spcPct val="140000"/>
              </a:lnSpc>
              <a:tabLst>
                <a:tab pos="3048000" algn="l"/>
              </a:tabLst>
              <a:defRPr/>
            </a:pPr>
            <a:r>
              <a:rPr lang="en-AU" sz="750" kern="0" dirty="0">
                <a:solidFill>
                  <a:srgbClr val="E9F3F7"/>
                </a:solidFill>
                <a:latin typeface="Arial" charset="0"/>
              </a:rPr>
              <a:t>forecasting needs, maritime safety</a:t>
            </a:r>
          </a:p>
          <a:p>
            <a:pPr algn="just" eaLnBrk="0" hangingPunct="0">
              <a:lnSpc>
                <a:spcPct val="140000"/>
              </a:lnSpc>
              <a:tabLst>
                <a:tab pos="3048000" algn="l"/>
              </a:tabLst>
              <a:defRPr/>
            </a:pPr>
            <a:r>
              <a:rPr lang="en-AU" sz="750" kern="0" dirty="0">
                <a:solidFill>
                  <a:srgbClr val="E9F3F7"/>
                </a:solidFill>
                <a:latin typeface="Arial" charset="0"/>
              </a:rPr>
              <a:t>needs or to observe regional</a:t>
            </a:r>
          </a:p>
          <a:p>
            <a:pPr algn="just" eaLnBrk="0" hangingPunct="0">
              <a:lnSpc>
                <a:spcPct val="140000"/>
              </a:lnSpc>
              <a:tabLst>
                <a:tab pos="3048000" algn="l"/>
              </a:tabLst>
              <a:defRPr/>
            </a:pPr>
            <a:r>
              <a:rPr lang="en-AU" sz="750" kern="0" dirty="0">
                <a:solidFill>
                  <a:srgbClr val="E9F3F7"/>
                </a:solidFill>
                <a:latin typeface="Arial" charset="0"/>
              </a:rPr>
              <a:t>climate patterns. They are generally </a:t>
            </a:r>
          </a:p>
          <a:p>
            <a:pPr algn="just" eaLnBrk="0" hangingPunct="0">
              <a:lnSpc>
                <a:spcPct val="140000"/>
              </a:lnSpc>
              <a:tabLst>
                <a:tab pos="3048000" algn="l"/>
              </a:tabLst>
              <a:defRPr/>
            </a:pPr>
            <a:r>
              <a:rPr lang="en-AU" sz="750" kern="0" dirty="0">
                <a:solidFill>
                  <a:srgbClr val="E9F3F7"/>
                </a:solidFill>
                <a:latin typeface="Arial" charset="0"/>
              </a:rPr>
              <a:t>upgraded or serviced yearly.</a:t>
            </a:r>
            <a:r>
              <a:rPr lang="en-AU" sz="800" dirty="0">
                <a:solidFill>
                  <a:srgbClr val="E9F3F7"/>
                </a:solidFill>
                <a:latin typeface="Arial" charset="0"/>
              </a:rPr>
              <a:t> </a:t>
            </a:r>
            <a:endParaRPr lang="en-US" sz="750" dirty="0">
              <a:solidFill>
                <a:srgbClr val="E9F3F7"/>
              </a:solidFill>
              <a:latin typeface="Arial" charset="0"/>
            </a:endParaRPr>
          </a:p>
        </p:txBody>
      </p:sp>
      <p:sp>
        <p:nvSpPr>
          <p:cNvPr id="3103" name="Rectangle 85"/>
          <p:cNvSpPr>
            <a:spLocks noChangeArrowheads="1"/>
          </p:cNvSpPr>
          <p:nvPr/>
        </p:nvSpPr>
        <p:spPr bwMode="auto">
          <a:xfrm>
            <a:off x="107950" y="7065963"/>
            <a:ext cx="1025525" cy="107950"/>
          </a:xfrm>
          <a:prstGeom prst="rect">
            <a:avLst/>
          </a:prstGeom>
          <a:solidFill>
            <a:srgbClr val="006699"/>
          </a:solidFill>
          <a:ln w="3175" algn="ctr">
            <a:noFill/>
            <a:round/>
            <a:headEnd/>
            <a:tailEnd/>
          </a:ln>
        </p:spPr>
        <p:txBody>
          <a:bodyPr wrap="none" anchor="ctr"/>
          <a:lstStyle/>
          <a:p>
            <a:pPr algn="ctr"/>
            <a:r>
              <a:rPr lang="en-AU" sz="600" i="1">
                <a:solidFill>
                  <a:schemeClr val="bg1"/>
                </a:solidFill>
                <a:latin typeface="Arial Narrow" pitchFamily="34" charset="0"/>
              </a:rPr>
              <a:t>Drifting Buoys during manufacture</a:t>
            </a:r>
            <a:endParaRPr lang="en-US" sz="600" i="1">
              <a:solidFill>
                <a:schemeClr val="bg1"/>
              </a:solidFill>
              <a:latin typeface="Arial Narrow" pitchFamily="34" charset="0"/>
            </a:endParaRPr>
          </a:p>
        </p:txBody>
      </p:sp>
      <p:sp>
        <p:nvSpPr>
          <p:cNvPr id="64" name="Rectangle 63"/>
          <p:cNvSpPr/>
          <p:nvPr/>
        </p:nvSpPr>
        <p:spPr>
          <a:xfrm>
            <a:off x="136800" y="1322326"/>
            <a:ext cx="2750400" cy="1061829"/>
          </a:xfrm>
          <a:prstGeom prst="rect">
            <a:avLst/>
          </a:prstGeom>
          <a:noFill/>
          <a:effectLst>
            <a:innerShdw blurRad="114300">
              <a:schemeClr val="bg1"/>
            </a:innerShdw>
          </a:effectLst>
        </p:spPr>
        <p:txBody>
          <a:bodyPr>
            <a:spAutoFit/>
          </a:bodyPr>
          <a:lstStyle/>
          <a:p>
            <a:pPr algn="just">
              <a:lnSpc>
                <a:spcPct val="140000"/>
              </a:lnSpc>
              <a:spcBef>
                <a:spcPts val="200"/>
              </a:spcBef>
              <a:tabLst>
                <a:tab pos="266700" algn="l"/>
                <a:tab pos="985838" algn="l"/>
              </a:tabLst>
              <a:defRPr/>
            </a:pPr>
            <a:r>
              <a:rPr lang="en-AU" sz="750" dirty="0">
                <a:solidFill>
                  <a:srgbClr val="996600"/>
                </a:solidFill>
                <a:latin typeface="Arial" charset="0"/>
              </a:rPr>
              <a:t>The DBCP was formed in 1985, as a joint body of the </a:t>
            </a:r>
            <a:r>
              <a:rPr lang="en-AU" altLang="ja-JP" sz="750" dirty="0">
                <a:solidFill>
                  <a:srgbClr val="996600"/>
                </a:solidFill>
                <a:latin typeface="Arial" charset="0"/>
                <a:ea typeface="ＭＳ Ｐゴシック" charset="-128"/>
              </a:rPr>
              <a:t>World Meteorological Organization (WMO) </a:t>
            </a:r>
            <a:r>
              <a:rPr lang="en-AU" sz="750" dirty="0">
                <a:solidFill>
                  <a:srgbClr val="996600"/>
                </a:solidFill>
                <a:latin typeface="Arial" charset="0"/>
              </a:rPr>
              <a:t>and Intergovernmental Oceanographic Commission (IOC) of UNESCO. It makes up the data buoy component of the Joint WMO-IOC Technical 		Commission for Oceanography and 		Marine Meteorology (JCOMM) .</a:t>
            </a:r>
          </a:p>
        </p:txBody>
      </p:sp>
      <p:sp>
        <p:nvSpPr>
          <p:cNvPr id="3107" name="Rectangle 71"/>
          <p:cNvSpPr>
            <a:spLocks noChangeArrowheads="1"/>
          </p:cNvSpPr>
          <p:nvPr/>
        </p:nvSpPr>
        <p:spPr bwMode="auto">
          <a:xfrm>
            <a:off x="107950" y="2111375"/>
            <a:ext cx="1025525" cy="107950"/>
          </a:xfrm>
          <a:prstGeom prst="rect">
            <a:avLst/>
          </a:prstGeom>
          <a:solidFill>
            <a:srgbClr val="CC9900"/>
          </a:solidFill>
          <a:ln w="3175" algn="ctr">
            <a:noFill/>
            <a:round/>
            <a:headEnd/>
            <a:tailEnd/>
          </a:ln>
        </p:spPr>
        <p:txBody>
          <a:bodyPr wrap="none" anchor="ctr"/>
          <a:lstStyle/>
          <a:p>
            <a:pPr algn="ctr"/>
            <a:r>
              <a:rPr lang="en-AU" sz="600" i="1">
                <a:solidFill>
                  <a:schemeClr val="bg1"/>
                </a:solidFill>
                <a:latin typeface="Arial Narrow" pitchFamily="34" charset="0"/>
              </a:rPr>
              <a:t>Global Drifter 1250 </a:t>
            </a:r>
            <a:endParaRPr lang="en-US" sz="600" i="1">
              <a:solidFill>
                <a:schemeClr val="bg1"/>
              </a:solidFill>
              <a:latin typeface="Arial Narrow" pitchFamily="34" charset="0"/>
            </a:endParaRPr>
          </a:p>
        </p:txBody>
      </p:sp>
      <p:sp>
        <p:nvSpPr>
          <p:cNvPr id="73" name="Rectangle 2"/>
          <p:cNvSpPr txBox="1">
            <a:spLocks noChangeArrowheads="1"/>
          </p:cNvSpPr>
          <p:nvPr/>
        </p:nvSpPr>
        <p:spPr bwMode="auto">
          <a:xfrm>
            <a:off x="136525" y="3987800"/>
            <a:ext cx="2751138" cy="2490788"/>
          </a:xfrm>
          <a:prstGeom prst="rect">
            <a:avLst/>
          </a:prstGeom>
          <a:noFill/>
          <a:ln w="9525">
            <a:noFill/>
            <a:miter lim="800000"/>
            <a:headEnd/>
            <a:tailEnd/>
          </a:ln>
        </p:spPr>
        <p:txBody>
          <a:bodyPr lIns="91430" tIns="45714" rIns="91430" bIns="45714" anchor="ctr"/>
          <a:lstStyle/>
          <a:p>
            <a:pPr algn="just" eaLnBrk="0" hangingPunct="0">
              <a:lnSpc>
                <a:spcPct val="140000"/>
              </a:lnSpc>
              <a:tabLst>
                <a:tab pos="901700" algn="l"/>
                <a:tab pos="3048000" algn="l"/>
              </a:tabLst>
              <a:defRPr/>
            </a:pPr>
            <a:r>
              <a:rPr lang="el-GR" sz="750" b="1" dirty="0">
                <a:solidFill>
                  <a:srgbClr val="E9F3F7"/>
                </a:solidFill>
                <a:latin typeface="+mj-lt"/>
              </a:rPr>
              <a:t>»</a:t>
            </a:r>
            <a:r>
              <a:rPr lang="en-AU" sz="750" dirty="0">
                <a:solidFill>
                  <a:srgbClr val="E9F3F7"/>
                </a:solidFill>
                <a:latin typeface="+mj-lt"/>
              </a:rPr>
              <a:t> </a:t>
            </a:r>
            <a:r>
              <a:rPr lang="en-AU" sz="750" b="1" dirty="0">
                <a:solidFill>
                  <a:srgbClr val="E9F3F7"/>
                </a:solidFill>
                <a:latin typeface="+mj-lt"/>
              </a:rPr>
              <a:t> Data Buoys</a:t>
            </a:r>
            <a:r>
              <a:rPr lang="en-AU" sz="750" dirty="0">
                <a:solidFill>
                  <a:srgbClr val="E9F3F7"/>
                </a:solidFill>
                <a:latin typeface="+mj-lt"/>
              </a:rPr>
              <a:t>, whether drifting or</a:t>
            </a:r>
          </a:p>
          <a:p>
            <a:pPr algn="just" eaLnBrk="0" hangingPunct="0">
              <a:lnSpc>
                <a:spcPct val="140000"/>
              </a:lnSpc>
              <a:tabLst>
                <a:tab pos="901700" algn="l"/>
                <a:tab pos="3048000" algn="l"/>
              </a:tabLst>
              <a:defRPr/>
            </a:pPr>
            <a:r>
              <a:rPr lang="en-AU" sz="750" dirty="0">
                <a:solidFill>
                  <a:srgbClr val="E9F3F7"/>
                </a:solidFill>
                <a:latin typeface="+mj-lt"/>
              </a:rPr>
              <a:t>moored, measure and transmit </a:t>
            </a:r>
          </a:p>
          <a:p>
            <a:pPr algn="just" eaLnBrk="0" hangingPunct="0">
              <a:lnSpc>
                <a:spcPct val="140000"/>
              </a:lnSpc>
              <a:tabLst>
                <a:tab pos="901700" algn="l"/>
                <a:tab pos="3048000" algn="l"/>
              </a:tabLst>
              <a:defRPr/>
            </a:pPr>
            <a:r>
              <a:rPr lang="en-AU" sz="750" dirty="0">
                <a:solidFill>
                  <a:srgbClr val="E9F3F7"/>
                </a:solidFill>
                <a:latin typeface="+mj-lt"/>
              </a:rPr>
              <a:t>automatically, in a predictable and </a:t>
            </a:r>
          </a:p>
          <a:p>
            <a:pPr algn="just" eaLnBrk="0" hangingPunct="0">
              <a:lnSpc>
                <a:spcPct val="140000"/>
              </a:lnSpc>
              <a:tabLst>
                <a:tab pos="901700" algn="l"/>
                <a:tab pos="3048000" algn="l"/>
              </a:tabLst>
              <a:defRPr/>
            </a:pPr>
            <a:r>
              <a:rPr lang="en-AU" sz="750" dirty="0">
                <a:solidFill>
                  <a:srgbClr val="E9F3F7"/>
                </a:solidFill>
                <a:latin typeface="+mj-lt"/>
              </a:rPr>
              <a:t>controlled way, communicating in </a:t>
            </a:r>
          </a:p>
          <a:p>
            <a:pPr algn="just" eaLnBrk="0" hangingPunct="0">
              <a:lnSpc>
                <a:spcPct val="140000"/>
              </a:lnSpc>
              <a:tabLst>
                <a:tab pos="901700" algn="l"/>
                <a:tab pos="3048000" algn="l"/>
              </a:tabLst>
              <a:defRPr/>
            </a:pPr>
            <a:r>
              <a:rPr lang="en-AU" sz="750" dirty="0">
                <a:solidFill>
                  <a:srgbClr val="E9F3F7"/>
                </a:solidFill>
                <a:latin typeface="+mj-lt"/>
              </a:rPr>
              <a:t>real time via satellite systems such </a:t>
            </a:r>
          </a:p>
          <a:p>
            <a:pPr algn="just" eaLnBrk="0" hangingPunct="0">
              <a:lnSpc>
                <a:spcPct val="140000"/>
              </a:lnSpc>
              <a:tabLst>
                <a:tab pos="901700" algn="l"/>
                <a:tab pos="3048000" algn="l"/>
              </a:tabLst>
              <a:defRPr/>
            </a:pPr>
            <a:r>
              <a:rPr lang="en-AU" sz="750" dirty="0">
                <a:solidFill>
                  <a:srgbClr val="E9F3F7"/>
                </a:solidFill>
                <a:latin typeface="+mj-lt"/>
              </a:rPr>
              <a:t>as Argos and Iridium. </a:t>
            </a:r>
            <a:r>
              <a:rPr lang="en-US" sz="750" dirty="0">
                <a:solidFill>
                  <a:srgbClr val="E9F3F7"/>
                </a:solidFill>
                <a:latin typeface="+mj-lt"/>
              </a:rPr>
              <a:t>Data buoy </a:t>
            </a:r>
          </a:p>
          <a:p>
            <a:pPr algn="just" eaLnBrk="0" hangingPunct="0">
              <a:lnSpc>
                <a:spcPct val="140000"/>
              </a:lnSpc>
              <a:tabLst>
                <a:tab pos="901700" algn="l"/>
                <a:tab pos="3048000" algn="l"/>
              </a:tabLst>
              <a:defRPr/>
            </a:pPr>
            <a:r>
              <a:rPr lang="en-US" sz="750" dirty="0">
                <a:solidFill>
                  <a:srgbClr val="E9F3F7"/>
                </a:solidFill>
                <a:latin typeface="+mj-lt"/>
              </a:rPr>
              <a:t>observations make significant </a:t>
            </a:r>
          </a:p>
          <a:p>
            <a:pPr algn="just" eaLnBrk="0" hangingPunct="0">
              <a:lnSpc>
                <a:spcPct val="140000"/>
              </a:lnSpc>
              <a:tabLst>
                <a:tab pos="901700" algn="l"/>
                <a:tab pos="3048000" algn="l"/>
              </a:tabLst>
              <a:defRPr/>
            </a:pPr>
            <a:r>
              <a:rPr lang="en-US" sz="750" dirty="0">
                <a:solidFill>
                  <a:srgbClr val="E9F3F7"/>
                </a:solidFill>
                <a:latin typeface="+mj-lt"/>
              </a:rPr>
              <a:t>contributions to our ability to model, </a:t>
            </a:r>
          </a:p>
          <a:p>
            <a:pPr algn="just" eaLnBrk="0" hangingPunct="0">
              <a:lnSpc>
                <a:spcPct val="140000"/>
              </a:lnSpc>
              <a:tabLst>
                <a:tab pos="985838" algn="l"/>
                <a:tab pos="3048000" algn="l"/>
              </a:tabLst>
              <a:defRPr/>
            </a:pPr>
            <a:r>
              <a:rPr lang="en-US" sz="750" dirty="0">
                <a:solidFill>
                  <a:srgbClr val="E9F3F7"/>
                </a:solidFill>
                <a:latin typeface="+mj-lt"/>
              </a:rPr>
              <a:t>understand and describe global weather and climate on all time and space scales. </a:t>
            </a:r>
            <a:r>
              <a:rPr lang="en-AU" sz="750" dirty="0">
                <a:solidFill>
                  <a:srgbClr val="E9F3F7"/>
                </a:solidFill>
                <a:latin typeface="+mj-lt"/>
              </a:rPr>
              <a:t>The data collected complements or validates data from other platforms (such as from Voluntary 	Observing Ships) and remotely- 	sensed data.</a:t>
            </a:r>
          </a:p>
          <a:p>
            <a:pPr algn="just" eaLnBrk="0" hangingPunct="0">
              <a:lnSpc>
                <a:spcPct val="140000"/>
              </a:lnSpc>
              <a:tabLst>
                <a:tab pos="3048000" algn="l"/>
              </a:tabLst>
              <a:defRPr/>
            </a:pPr>
            <a:endParaRPr lang="en-AU" sz="750" dirty="0">
              <a:solidFill>
                <a:srgbClr val="E9F3F7"/>
              </a:solidFill>
              <a:latin typeface="Arial" charset="0"/>
            </a:endParaRPr>
          </a:p>
        </p:txBody>
      </p:sp>
      <p:sp>
        <p:nvSpPr>
          <p:cNvPr id="3109" name="Rectangle 30"/>
          <p:cNvSpPr>
            <a:spLocks noChangeArrowheads="1"/>
          </p:cNvSpPr>
          <p:nvPr/>
        </p:nvSpPr>
        <p:spPr bwMode="auto">
          <a:xfrm>
            <a:off x="0" y="-9525"/>
            <a:ext cx="6858000" cy="117475"/>
          </a:xfrm>
          <a:prstGeom prst="rect">
            <a:avLst/>
          </a:prstGeom>
          <a:solidFill>
            <a:srgbClr val="003366"/>
          </a:solidFill>
          <a:ln w="9525">
            <a:noFill/>
            <a:miter lim="800000"/>
            <a:headEnd/>
            <a:tailEnd/>
          </a:ln>
        </p:spPr>
        <p:txBody>
          <a:bodyPr wrap="none" anchor="ctr"/>
          <a:lstStyle/>
          <a:p>
            <a:pPr algn="ctr"/>
            <a:endParaRPr lang="en-US"/>
          </a:p>
        </p:txBody>
      </p:sp>
      <p:sp>
        <p:nvSpPr>
          <p:cNvPr id="3110" name="Line 11"/>
          <p:cNvSpPr>
            <a:spLocks noChangeShapeType="1"/>
          </p:cNvSpPr>
          <p:nvPr/>
        </p:nvSpPr>
        <p:spPr bwMode="auto">
          <a:xfrm>
            <a:off x="0" y="133350"/>
            <a:ext cx="6859588" cy="0"/>
          </a:xfrm>
          <a:prstGeom prst="line">
            <a:avLst/>
          </a:prstGeom>
          <a:noFill/>
          <a:ln w="50800">
            <a:solidFill>
              <a:srgbClr val="996600"/>
            </a:solidFill>
            <a:round/>
            <a:headEnd/>
            <a:tailEnd/>
          </a:ln>
        </p:spPr>
        <p:txBody>
          <a:bodyPr>
            <a:spAutoFit/>
          </a:bodyPr>
          <a:lstStyle/>
          <a:p>
            <a:endParaRPr lang="en-US"/>
          </a:p>
        </p:txBody>
      </p:sp>
      <p:pic>
        <p:nvPicPr>
          <p:cNvPr id="3111" name="Picture 4" descr="C:\WORK\DBCP\documents\INFO-DOCUMENTS\Brochure DBCP\2007\images\iridium_drifter_france.jpg"/>
          <p:cNvPicPr>
            <a:picLocks noChangeAspect="1" noChangeArrowheads="1"/>
          </p:cNvPicPr>
          <p:nvPr/>
        </p:nvPicPr>
        <p:blipFill>
          <a:blip r:embed="rId18" cstate="print"/>
          <a:srcRect l="17532" t="9021" r="13889" b="15953"/>
          <a:stretch>
            <a:fillRect/>
          </a:stretch>
        </p:blipFill>
        <p:spPr bwMode="auto">
          <a:xfrm>
            <a:off x="1890713" y="4035425"/>
            <a:ext cx="1025525" cy="1120775"/>
          </a:xfrm>
          <a:prstGeom prst="rect">
            <a:avLst/>
          </a:prstGeom>
          <a:noFill/>
          <a:ln w="9525">
            <a:noFill/>
            <a:miter lim="800000"/>
            <a:headEnd/>
            <a:tailEnd/>
          </a:ln>
        </p:spPr>
      </p:pic>
      <p:sp>
        <p:nvSpPr>
          <p:cNvPr id="3112" name="Rectangle 87"/>
          <p:cNvSpPr>
            <a:spLocks noChangeArrowheads="1"/>
          </p:cNvSpPr>
          <p:nvPr/>
        </p:nvSpPr>
        <p:spPr bwMode="auto">
          <a:xfrm>
            <a:off x="1890713" y="5156200"/>
            <a:ext cx="1025525" cy="107950"/>
          </a:xfrm>
          <a:prstGeom prst="rect">
            <a:avLst/>
          </a:prstGeom>
          <a:solidFill>
            <a:srgbClr val="006699"/>
          </a:solidFill>
          <a:ln w="3175" algn="ctr">
            <a:noFill/>
            <a:round/>
            <a:headEnd/>
            <a:tailEnd/>
          </a:ln>
        </p:spPr>
        <p:txBody>
          <a:bodyPr wrap="none" anchor="ctr"/>
          <a:lstStyle/>
          <a:p>
            <a:pPr algn="ctr"/>
            <a:r>
              <a:rPr lang="en-AU" sz="600" i="1">
                <a:solidFill>
                  <a:schemeClr val="bg1"/>
                </a:solidFill>
                <a:latin typeface="Arial Narrow" pitchFamily="34" charset="0"/>
              </a:rPr>
              <a:t>A Drifting Buoy at sea</a:t>
            </a:r>
            <a:endParaRPr lang="en-US" sz="600" i="1">
              <a:solidFill>
                <a:schemeClr val="bg1"/>
              </a:solidFill>
              <a:latin typeface="Arial Narrow" pitchFamily="34" charset="0"/>
            </a:endParaRPr>
          </a:p>
        </p:txBody>
      </p:sp>
      <p:pic>
        <p:nvPicPr>
          <p:cNvPr id="3113" name="Image 45" descr="TAO_Service.jpg"/>
          <p:cNvPicPr>
            <a:picLocks noChangeAspect="1"/>
          </p:cNvPicPr>
          <p:nvPr/>
        </p:nvPicPr>
        <p:blipFill>
          <a:blip r:embed="rId19" cstate="print"/>
          <a:srcRect l="3833" t="-3403"/>
          <a:stretch>
            <a:fillRect/>
          </a:stretch>
        </p:blipFill>
        <p:spPr bwMode="auto">
          <a:xfrm>
            <a:off x="1890713" y="8715375"/>
            <a:ext cx="1025525" cy="1084263"/>
          </a:xfrm>
          <a:prstGeom prst="rect">
            <a:avLst/>
          </a:prstGeom>
          <a:noFill/>
          <a:ln w="9525">
            <a:noFill/>
            <a:miter lim="800000"/>
            <a:headEnd/>
            <a:tailEnd/>
          </a:ln>
        </p:spPr>
      </p:pic>
      <p:sp>
        <p:nvSpPr>
          <p:cNvPr id="3114" name="Rectangle 86"/>
          <p:cNvSpPr>
            <a:spLocks noChangeArrowheads="1"/>
          </p:cNvSpPr>
          <p:nvPr/>
        </p:nvSpPr>
        <p:spPr bwMode="auto">
          <a:xfrm>
            <a:off x="1890713" y="8643938"/>
            <a:ext cx="1025525" cy="107950"/>
          </a:xfrm>
          <a:prstGeom prst="rect">
            <a:avLst/>
          </a:prstGeom>
          <a:solidFill>
            <a:srgbClr val="006699"/>
          </a:solidFill>
          <a:ln w="3175" algn="ctr">
            <a:noFill/>
            <a:round/>
            <a:headEnd/>
            <a:tailEnd/>
          </a:ln>
        </p:spPr>
        <p:txBody>
          <a:bodyPr wrap="none" anchor="ctr"/>
          <a:lstStyle/>
          <a:p>
            <a:pPr algn="ctr"/>
            <a:r>
              <a:rPr lang="en-AU" sz="600" i="1">
                <a:solidFill>
                  <a:schemeClr val="bg1"/>
                </a:solidFill>
                <a:latin typeface="Arial Narrow" pitchFamily="34" charset="0"/>
              </a:rPr>
              <a:t>A Moored Buoy being serviced</a:t>
            </a:r>
            <a:endParaRPr lang="en-US" sz="600" i="1">
              <a:solidFill>
                <a:schemeClr val="bg1"/>
              </a:solidFill>
              <a:latin typeface="Arial Narrow" pitchFamily="34" charset="0"/>
            </a:endParaRPr>
          </a:p>
        </p:txBody>
      </p:sp>
      <p:sp>
        <p:nvSpPr>
          <p:cNvPr id="3115" name="Rectangle 62"/>
          <p:cNvSpPr>
            <a:spLocks noChangeArrowheads="1"/>
          </p:cNvSpPr>
          <p:nvPr/>
        </p:nvSpPr>
        <p:spPr bwMode="auto">
          <a:xfrm>
            <a:off x="107950" y="3548063"/>
            <a:ext cx="2808288" cy="485775"/>
          </a:xfrm>
          <a:prstGeom prst="rect">
            <a:avLst/>
          </a:prstGeom>
          <a:solidFill>
            <a:srgbClr val="006699"/>
          </a:solidFill>
          <a:ln w="9525">
            <a:noFill/>
            <a:miter lim="800000"/>
            <a:headEnd/>
            <a:tailEnd/>
          </a:ln>
        </p:spPr>
        <p:txBody>
          <a:bodyPr wrap="none" anchor="ctr"/>
          <a:lstStyle/>
          <a:p>
            <a:pPr algn="ctr"/>
            <a:endParaRPr lang="en-US">
              <a:solidFill>
                <a:srgbClr val="006699"/>
              </a:solidFill>
            </a:endParaRPr>
          </a:p>
        </p:txBody>
      </p:sp>
      <p:sp>
        <p:nvSpPr>
          <p:cNvPr id="3116" name="Rectangle 131"/>
          <p:cNvSpPr>
            <a:spLocks noChangeArrowheads="1"/>
          </p:cNvSpPr>
          <p:nvPr/>
        </p:nvSpPr>
        <p:spPr bwMode="auto">
          <a:xfrm>
            <a:off x="95250" y="3573463"/>
            <a:ext cx="2755900" cy="417512"/>
          </a:xfrm>
          <a:prstGeom prst="rect">
            <a:avLst/>
          </a:prstGeom>
          <a:noFill/>
          <a:ln w="28575">
            <a:noFill/>
            <a:miter lim="800000"/>
            <a:headEnd/>
            <a:tailEnd/>
          </a:ln>
        </p:spPr>
        <p:txBody>
          <a:bodyPr lIns="91430" tIns="45714" rIns="91430" bIns="45714" anchor="ctr"/>
          <a:lstStyle/>
          <a:p>
            <a:pPr algn="dist">
              <a:lnSpc>
                <a:spcPct val="110000"/>
              </a:lnSpc>
              <a:tabLst>
                <a:tab pos="84138" algn="l"/>
              </a:tabLst>
            </a:pPr>
            <a:r>
              <a:rPr lang="en-AU" sz="1200" b="1">
                <a:solidFill>
                  <a:srgbClr val="E9F3F7"/>
                </a:solidFill>
                <a:latin typeface="Verdana" pitchFamily="34" charset="0"/>
              </a:rPr>
              <a:t>	DATA BUOYS</a:t>
            </a:r>
          </a:p>
        </p:txBody>
      </p:sp>
      <p:sp>
        <p:nvSpPr>
          <p:cNvPr id="3117" name="Text Box 22"/>
          <p:cNvSpPr txBox="1">
            <a:spLocks noChangeArrowheads="1"/>
          </p:cNvSpPr>
          <p:nvPr/>
        </p:nvSpPr>
        <p:spPr bwMode="auto">
          <a:xfrm rot="10800000">
            <a:off x="107950" y="241300"/>
            <a:ext cx="2808288" cy="1006475"/>
          </a:xfrm>
          <a:prstGeom prst="rect">
            <a:avLst/>
          </a:prstGeom>
          <a:solidFill>
            <a:srgbClr val="CC9900"/>
          </a:solidFill>
          <a:ln w="76200">
            <a:noFill/>
            <a:miter lim="800000"/>
            <a:headEnd/>
            <a:tailEnd/>
          </a:ln>
        </p:spPr>
        <p:txBody>
          <a:bodyPr vert="eaVert" lIns="91430" tIns="89990" rIns="91430" bIns="45714" anchor="ctr"/>
          <a:lstStyle/>
          <a:p>
            <a:pPr algn="just"/>
            <a:endParaRPr lang="en-US" sz="1300" b="1">
              <a:solidFill>
                <a:schemeClr val="folHlink"/>
              </a:solidFill>
              <a:latin typeface="Verdana" pitchFamily="34" charset="0"/>
              <a:ea typeface="MS Mincho" pitchFamily="49" charset="-128"/>
              <a:cs typeface="Arial" pitchFamily="34" charset="0"/>
            </a:endParaRPr>
          </a:p>
        </p:txBody>
      </p:sp>
      <p:sp>
        <p:nvSpPr>
          <p:cNvPr id="50" name="Rectangle 14"/>
          <p:cNvSpPr>
            <a:spLocks noChangeArrowheads="1"/>
          </p:cNvSpPr>
          <p:nvPr/>
        </p:nvSpPr>
        <p:spPr bwMode="auto">
          <a:xfrm>
            <a:off x="92075" y="257175"/>
            <a:ext cx="2795588" cy="954088"/>
          </a:xfrm>
          <a:prstGeom prst="rect">
            <a:avLst/>
          </a:prstGeom>
          <a:noFill/>
          <a:ln w="9525">
            <a:noFill/>
            <a:miter lim="800000"/>
            <a:headEnd/>
            <a:tailEnd/>
          </a:ln>
          <a:effectLst/>
        </p:spPr>
        <p:txBody>
          <a:bodyPr lIns="91430" tIns="45714" rIns="91430" bIns="45714" anchor="ctr">
            <a:spAutoFit/>
          </a:bodyPr>
          <a:lstStyle/>
          <a:p>
            <a:pPr algn="r" defTabSz="863600">
              <a:lnSpc>
                <a:spcPct val="140000"/>
              </a:lnSpc>
              <a:defRPr/>
            </a:pPr>
            <a:r>
              <a:rPr lang="en-AU" sz="1000" dirty="0">
                <a:solidFill>
                  <a:srgbClr val="FFFFCC"/>
                </a:solidFill>
                <a:latin typeface="Tahoma" pitchFamily="34" charset="0"/>
                <a:ea typeface="MS Mincho" pitchFamily="49" charset="-128"/>
                <a:cs typeface="Times New Roman" pitchFamily="18" charset="0"/>
              </a:rPr>
              <a:t>The DBCP is an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international</a:t>
            </a:r>
            <a:r>
              <a:rPr lang="en-AU" sz="1000"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program coordinating the use of autonomous</a:t>
            </a:r>
            <a:br>
              <a:rPr lang="en-AU" sz="1000" dirty="0">
                <a:solidFill>
                  <a:srgbClr val="FFFFCC"/>
                </a:solidFill>
                <a:latin typeface="Tahoma" pitchFamily="34" charset="0"/>
                <a:ea typeface="MS Mincho" pitchFamily="49" charset="-128"/>
                <a:cs typeface="Times New Roman" pitchFamily="18" charset="0"/>
              </a:rPr>
            </a:br>
            <a:r>
              <a:rPr lang="en-AU" sz="1000" dirty="0">
                <a:solidFill>
                  <a:srgbClr val="FFFFCC"/>
                </a:solidFill>
                <a:latin typeface="Tahoma" pitchFamily="34" charset="0"/>
                <a:ea typeface="MS Mincho" pitchFamily="49" charset="-128"/>
                <a:cs typeface="Times New Roman" pitchFamily="18" charset="0"/>
              </a:rPr>
              <a:t>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data</a:t>
            </a:r>
            <a:r>
              <a:rPr lang="en-AU" sz="1000" b="1" dirty="0">
                <a:solidFill>
                  <a:srgbClr val="FFFFCC"/>
                </a:solidFill>
                <a:latin typeface="Tahoma" pitchFamily="34" charset="0"/>
                <a:ea typeface="MS Mincho" pitchFamily="49" charset="-128"/>
                <a:cs typeface="Times New Roman" pitchFamily="18" charset="0"/>
              </a:rPr>
              <a:t>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buoys</a:t>
            </a:r>
            <a:r>
              <a:rPr lang="en-AU" sz="1000"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to observe the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atmosphere</a:t>
            </a:r>
            <a:r>
              <a:rPr lang="en-AU" sz="1000" b="1" dirty="0">
                <a:solidFill>
                  <a:srgbClr val="FFFFCC"/>
                </a:solidFill>
                <a:latin typeface="Tahoma" pitchFamily="34" charset="0"/>
                <a:ea typeface="MS Mincho" pitchFamily="49" charset="-128"/>
                <a:cs typeface="Times New Roman" pitchFamily="18" charset="0"/>
              </a:rPr>
              <a:t> </a:t>
            </a:r>
            <a:r>
              <a:rPr lang="en-AU" sz="1000" dirty="0">
                <a:solidFill>
                  <a:srgbClr val="FFFFCC"/>
                </a:solidFill>
                <a:latin typeface="Tahoma" pitchFamily="34" charset="0"/>
                <a:ea typeface="MS Mincho" pitchFamily="49" charset="-128"/>
                <a:cs typeface="Times New Roman" pitchFamily="18" charset="0"/>
              </a:rPr>
              <a:t>and </a:t>
            </a:r>
            <a:r>
              <a:rPr lang="en-AU" sz="1000" b="1" dirty="0">
                <a:solidFill>
                  <a:srgbClr val="FFFFCC"/>
                </a:solidFill>
                <a:effectLst>
                  <a:outerShdw blurRad="38100" dist="38100" dir="2700000" algn="tl">
                    <a:srgbClr val="000000">
                      <a:alpha val="43137"/>
                    </a:srgbClr>
                  </a:outerShdw>
                </a:effectLst>
                <a:latin typeface="Tahoma" pitchFamily="34" charset="0"/>
                <a:ea typeface="MS Mincho" pitchFamily="49" charset="-128"/>
                <a:cs typeface="Times New Roman" pitchFamily="18" charset="0"/>
              </a:rPr>
              <a:t>ocean</a:t>
            </a:r>
            <a:r>
              <a:rPr lang="en-AU" sz="1000" dirty="0">
                <a:solidFill>
                  <a:srgbClr val="FFFFCC"/>
                </a:solidFill>
                <a:latin typeface="Tahoma" pitchFamily="34" charset="0"/>
                <a:ea typeface="MS Mincho" pitchFamily="49" charset="-128"/>
                <a:cs typeface="Times New Roman" pitchFamily="18" charset="0"/>
              </a:rPr>
              <a:t>  for </a:t>
            </a:r>
            <a:r>
              <a:rPr lang="en-AU" sz="1000" dirty="0">
                <a:solidFill>
                  <a:srgbClr val="FFFFCC"/>
                </a:solidFill>
                <a:latin typeface="Tahoma" pitchFamily="34" charset="0"/>
                <a:ea typeface="MS Mincho" pitchFamily="49" charset="-128"/>
                <a:cs typeface="Tahoma" pitchFamily="34" charset="0"/>
              </a:rPr>
              <a:t>forecasting and research.</a:t>
            </a:r>
          </a:p>
        </p:txBody>
      </p:sp>
      <p:pic>
        <p:nvPicPr>
          <p:cNvPr id="3119" name="Picture 47"/>
          <p:cNvPicPr>
            <a:picLocks noChangeAspect="1" noChangeArrowheads="1"/>
          </p:cNvPicPr>
          <p:nvPr/>
        </p:nvPicPr>
        <p:blipFill>
          <a:blip r:embed="rId20" cstate="print"/>
          <a:srcRect/>
          <a:stretch>
            <a:fillRect/>
          </a:stretch>
        </p:blipFill>
        <p:spPr bwMode="auto">
          <a:xfrm>
            <a:off x="5047488" y="9002443"/>
            <a:ext cx="1566672" cy="58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Personnalisé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6600"/>
      </a:hlink>
      <a:folHlink>
        <a:srgbClr val="BBE0E3"/>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699">
            <a:alpha val="50000"/>
          </a:srgbClr>
        </a:solidFill>
        <a:effectLst/>
      </a:spPr>
      <a:bodyPr wrap="square" rtlCol="0" anchor="ctr">
        <a:spAutoFit/>
      </a:bodyPr>
      <a:lstStyle>
        <a:defPPr algn="just" eaLnBrk="0" hangingPunct="0">
          <a:lnSpc>
            <a:spcPct val="110000"/>
          </a:lnSpc>
          <a:tabLst>
            <a:tab pos="180975" algn="l"/>
            <a:tab pos="3048000" algn="l"/>
          </a:tabLst>
          <a:defRPr sz="800" b="1" kern="0" dirty="0" smtClean="0">
            <a:solidFill>
              <a:schemeClr val="bg1"/>
            </a:solidFill>
            <a:latin typeface="Arial Narrow" pitchFamily="34" charset="0"/>
          </a:defRPr>
        </a:defPPr>
      </a:lstStyle>
    </a:spDef>
    <a:lnDef>
      <a:spPr bwMode="auto">
        <a:noFill/>
        <a:ln w="3175" cap="flat" cmpd="sng" algn="ctr">
          <a:solidFill>
            <a:srgbClr val="CC9900"/>
          </a:solidFill>
          <a:prstDash val="sysDot"/>
          <a:round/>
          <a:headEnd type="none" w="med" len="med"/>
          <a:tailEnd type="none" w="med" len="med"/>
        </a:ln>
        <a:effectLst/>
      </a:spPr>
      <a:bodyPr/>
      <a:lstStyle/>
    </a:lnDef>
    <a:txDef>
      <a:spPr bwMode="auto">
        <a:solidFill>
          <a:srgbClr val="006699">
            <a:alpha val="64000"/>
          </a:srgbClr>
        </a:solidFill>
        <a:ln w="76200">
          <a:noFill/>
          <a:miter lim="800000"/>
          <a:headEnd/>
          <a:tailEnd/>
        </a:ln>
      </a:spPr>
      <a:bodyPr vert="eaVert" lIns="91430" tIns="89990" rIns="91430" bIns="45714" anchor="ctr"/>
      <a:lstStyle>
        <a:defPPr algn="just">
          <a:defRPr sz="1000" b="1" dirty="0">
            <a:solidFill>
              <a:schemeClr val="folHlink"/>
            </a:solidFill>
            <a:latin typeface="Verdana" pitchFamily="34" charset="0"/>
            <a:ea typeface="MS Mincho" pitchFamily="49" charset="-128"/>
            <a:cs typeface="Arial" charset="0"/>
          </a:defRPr>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22961</TotalTime>
  <Words>409</Words>
  <Application>Microsoft Office PowerPoint</Application>
  <PresentationFormat>A4 Paper (210x297 mm)</PresentationFormat>
  <Paragraphs>82</Paragraphs>
  <Slides>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Arial</vt:lpstr>
      <vt:lpstr>Verdana</vt:lpstr>
      <vt:lpstr>MS Mincho</vt:lpstr>
      <vt:lpstr>Franklin Gothic Medium</vt:lpstr>
      <vt:lpstr>Times New Roman</vt:lpstr>
      <vt:lpstr>ＭＳ Ｐゴシック</vt:lpstr>
      <vt:lpstr>Arial Narrow</vt:lpstr>
      <vt:lpstr>Arial Rounded MT Bold</vt:lpstr>
      <vt:lpstr>ESRI AMFM Water</vt:lpstr>
      <vt:lpstr>Tahoma</vt:lpstr>
      <vt:lpstr>Modèle par défaut</vt:lpstr>
      <vt:lpstr>Slide 1</vt:lpstr>
      <vt:lpstr>Slide 2</vt:lpstr>
    </vt:vector>
  </TitlesOfParts>
  <Company>CLS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BUOYS  A majority of ocean data buoys are surface drifting buoys, which constantly move with ocean currents. These instruments are easy to deploy and relatively inexpensive to operate, they last an average of 18 months and are not recovered.   The DBCP has worked, for decades, to develop standard drifting buoys which suit both Meteorological and Oceanographic observational needs. Moored buoys remain in a fixed location and collect observations from many different meteorological and ocean sensors, at short time intervals. Arrays of many moored buoys give good indications of climate changes and patterns.  Transmitting via satellite communications systems such as Argos, Iridium and INMARSAT, data buoys operate unattended, in a predictable and controlled way. The data buoy network measures air pressure, surface current velocity, sea temperature and air temperature for both operational and research purposes.  In-situ data from drifting and moored buoys complements remotely sensed data of the ocean and atmosphere and only with in-situ platforms can we measure air pressure, sub-surface temperature or salinity or ocean currents. Data from these buoys is gathered and shared operationally in real time, as part of the World Weather Watch of WMO, for use in forecasting and analysis of the ocean and atmosphere; for oceanographic research; climate monitoring and research programs, such as GCOS and WCRP. It is also a mechanism for international cooperation in buoy technology development, buoy deployment, data management and quality monitoring.</dc:title>
  <dc:creator>JCOMMOPS</dc:creator>
  <cp:lastModifiedBy>Champika Gallage</cp:lastModifiedBy>
  <cp:revision>850</cp:revision>
  <dcterms:created xsi:type="dcterms:W3CDTF">2008-07-10T14:59:55Z</dcterms:created>
  <dcterms:modified xsi:type="dcterms:W3CDTF">2015-03-04T10:01:16Z</dcterms:modified>
</cp:coreProperties>
</file>